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60" r:id="rId2"/>
    <p:sldId id="257" r:id="rId3"/>
    <p:sldId id="309" r:id="rId4"/>
    <p:sldId id="262" r:id="rId5"/>
    <p:sldId id="310" r:id="rId6"/>
    <p:sldId id="300" r:id="rId7"/>
    <p:sldId id="311" r:id="rId8"/>
    <p:sldId id="312" r:id="rId9"/>
    <p:sldId id="301" r:id="rId10"/>
    <p:sldId id="313" r:id="rId11"/>
    <p:sldId id="302" r:id="rId12"/>
    <p:sldId id="303" r:id="rId13"/>
    <p:sldId id="304" r:id="rId14"/>
    <p:sldId id="305" r:id="rId15"/>
    <p:sldId id="306" r:id="rId16"/>
    <p:sldId id="264" r:id="rId17"/>
    <p:sldId id="265" r:id="rId18"/>
    <p:sldId id="314" r:id="rId19"/>
    <p:sldId id="315" r:id="rId20"/>
    <p:sldId id="316" r:id="rId21"/>
    <p:sldId id="317" r:id="rId22"/>
  </p:sldIdLst>
  <p:sldSz cx="9144000" cy="5143500" type="screen16x9"/>
  <p:notesSz cx="6858000" cy="9144000"/>
  <p:embeddedFontLst>
    <p:embeddedFont>
      <p:font typeface="Montserrat ExtraBold" charset="0"/>
      <p:bold r:id="rId24"/>
      <p:boldItalic r:id="rId25"/>
    </p:embeddedFont>
    <p:embeddedFont>
      <p:font typeface="Calibri" pitchFamily="34" charset="0"/>
      <p:regular r:id="rId26"/>
      <p:bold r:id="rId27"/>
      <p:italic r:id="rId28"/>
      <p:boldItalic r:id="rId29"/>
    </p:embeddedFont>
    <p:embeddedFont>
      <p:font typeface="Lato" charset="0"/>
      <p:regular r:id="rId30"/>
      <p:bold r:id="rId31"/>
      <p:italic r:id="rId32"/>
      <p:boldItalic r:id="rId33"/>
    </p:embeddedFont>
    <p:embeddedFont>
      <p:font typeface="Montserrat Black" charset="0"/>
      <p:bold r:id="rId34"/>
      <p:boldItalic r:id="rId35"/>
    </p:embeddedFont>
    <p:embeddedFont>
      <p:font typeface="Montserrat" charset="0"/>
      <p:regular r:id="rId36"/>
      <p:bold r:id="rId37"/>
      <p:italic r:id="rId38"/>
      <p:boldItalic r:id="rId39"/>
    </p:embeddedFont>
    <p:embeddedFont>
      <p:font typeface="Staatliches" charset="0"/>
      <p:regular r:id="rId40"/>
    </p:embeddedFont>
    <p:embeddedFont>
      <p:font typeface="Roboto Condensed Light"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1B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D61A4D62-3534-45D2-B4C7-10EE95A0C9E1}">
  <a:tblStyle styleId="{D61A4D62-3534-45D2-B4C7-10EE95A0C9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418" y="-72"/>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92928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6e83b0752f_4_7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6e83b0752f_4_7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6eaa2e3185_1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6eaa2e3185_1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912058" y="504275"/>
            <a:ext cx="7315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4"/>
          <p:cNvSpPr txBox="1">
            <a:spLocks noGrp="1"/>
          </p:cNvSpPr>
          <p:nvPr>
            <p:ph type="body" idx="1"/>
          </p:nvPr>
        </p:nvSpPr>
        <p:spPr>
          <a:xfrm>
            <a:off x="914400" y="1281475"/>
            <a:ext cx="7299900" cy="314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AutoNum type="arabicPeriod"/>
              <a:defRPr sz="1200"/>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a:p>
        </p:txBody>
      </p:sp>
      <p:sp>
        <p:nvSpPr>
          <p:cNvPr id="89" name="Google Shape;89;p4"/>
          <p:cNvSpPr/>
          <p:nvPr/>
        </p:nvSpPr>
        <p:spPr>
          <a:xfrm>
            <a:off x="3640916" y="4939133"/>
            <a:ext cx="3036" cy="2077"/>
          </a:xfrm>
          <a:custGeom>
            <a:avLst/>
            <a:gdLst/>
            <a:ahLst/>
            <a:cxnLst/>
            <a:rect l="l" t="t" r="r" b="b"/>
            <a:pathLst>
              <a:path w="39" h="39" extrusionOk="0">
                <a:moveTo>
                  <a:pt x="39" y="38"/>
                </a:moveTo>
                <a:lnTo>
                  <a:pt x="39" y="38"/>
                </a:lnTo>
                <a:lnTo>
                  <a:pt x="1" y="1"/>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6843884" y="-426174"/>
            <a:ext cx="2501000" cy="1673624"/>
            <a:chOff x="6843884" y="-426174"/>
            <a:chExt cx="2501000" cy="1673624"/>
          </a:xfrm>
        </p:grpSpPr>
        <p:sp>
          <p:nvSpPr>
            <p:cNvPr id="91" name="Google Shape;91;p4"/>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4"/>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93" name="Google Shape;93;p4"/>
          <p:cNvGrpSpPr/>
          <p:nvPr/>
        </p:nvGrpSpPr>
        <p:grpSpPr>
          <a:xfrm>
            <a:off x="-65294" y="2635223"/>
            <a:ext cx="4507248" cy="2851689"/>
            <a:chOff x="-65294" y="2635223"/>
            <a:chExt cx="4507248" cy="2851689"/>
          </a:xfrm>
        </p:grpSpPr>
        <p:sp>
          <p:nvSpPr>
            <p:cNvPr id="94" name="Google Shape;94;p4"/>
            <p:cNvSpPr/>
            <p:nvPr/>
          </p:nvSpPr>
          <p:spPr>
            <a:xfrm>
              <a:off x="-37819" y="3229639"/>
              <a:ext cx="642083" cy="720261"/>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7819" y="3866020"/>
              <a:ext cx="2675357" cy="1620893"/>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4"/>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97" name="Google Shape;97;p4"/>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1_1_1_1_1">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BLANK_1_1_1">
    <p:bg>
      <p:bgPr>
        <a:noFill/>
        <a:effectLst/>
      </p:bgPr>
    </p:bg>
    <p:spTree>
      <p:nvGrpSpPr>
        <p:cNvPr id="1" name="Shape 913"/>
        <p:cNvGrpSpPr/>
        <p:nvPr/>
      </p:nvGrpSpPr>
      <p:grpSpPr>
        <a:xfrm>
          <a:off x="0" y="0"/>
          <a:ext cx="0" cy="0"/>
          <a:chOff x="0" y="0"/>
          <a:chExt cx="0" cy="0"/>
        </a:xfrm>
      </p:grpSpPr>
      <p:sp>
        <p:nvSpPr>
          <p:cNvPr id="914" name="Google Shape;914;p20"/>
          <p:cNvSpPr txBox="1">
            <a:spLocks noGrp="1"/>
          </p:cNvSpPr>
          <p:nvPr>
            <p:ph type="subTitle" idx="1"/>
          </p:nvPr>
        </p:nvSpPr>
        <p:spPr>
          <a:xfrm>
            <a:off x="922199" y="3107030"/>
            <a:ext cx="1992900" cy="91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a:endParaRPr/>
          </a:p>
        </p:txBody>
      </p:sp>
      <p:sp>
        <p:nvSpPr>
          <p:cNvPr id="915" name="Google Shape;915;p20"/>
          <p:cNvSpPr txBox="1">
            <a:spLocks noGrp="1"/>
          </p:cNvSpPr>
          <p:nvPr>
            <p:ph type="subTitle" idx="2"/>
          </p:nvPr>
        </p:nvSpPr>
        <p:spPr>
          <a:xfrm>
            <a:off x="3523076" y="3132379"/>
            <a:ext cx="640200" cy="64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3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16" name="Google Shape;916;p20"/>
          <p:cNvSpPr txBox="1">
            <a:spLocks noGrp="1"/>
          </p:cNvSpPr>
          <p:nvPr>
            <p:ph type="subTitle" idx="3"/>
          </p:nvPr>
        </p:nvSpPr>
        <p:spPr>
          <a:xfrm>
            <a:off x="6310123" y="3107020"/>
            <a:ext cx="1993500" cy="91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a:endParaRPr/>
          </a:p>
        </p:txBody>
      </p:sp>
      <p:sp>
        <p:nvSpPr>
          <p:cNvPr id="917" name="Google Shape;917;p20"/>
          <p:cNvSpPr txBox="1">
            <a:spLocks noGrp="1"/>
          </p:cNvSpPr>
          <p:nvPr>
            <p:ph type="subTitle" idx="4"/>
          </p:nvPr>
        </p:nvSpPr>
        <p:spPr>
          <a:xfrm>
            <a:off x="4844925" y="3132379"/>
            <a:ext cx="640200" cy="64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3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18" name="Google Shape;918;p20"/>
          <p:cNvSpPr txBox="1">
            <a:spLocks noGrp="1"/>
          </p:cNvSpPr>
          <p:nvPr>
            <p:ph type="subTitle" idx="5"/>
          </p:nvPr>
        </p:nvSpPr>
        <p:spPr>
          <a:xfrm>
            <a:off x="922199" y="1715603"/>
            <a:ext cx="19956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a:endParaRPr/>
          </a:p>
        </p:txBody>
      </p:sp>
      <p:sp>
        <p:nvSpPr>
          <p:cNvPr id="919" name="Google Shape;919;p20"/>
          <p:cNvSpPr txBox="1">
            <a:spLocks noGrp="1"/>
          </p:cNvSpPr>
          <p:nvPr>
            <p:ph type="subTitle" idx="6"/>
          </p:nvPr>
        </p:nvSpPr>
        <p:spPr>
          <a:xfrm>
            <a:off x="3523076" y="1946661"/>
            <a:ext cx="640200" cy="64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3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20" name="Google Shape;920;p20"/>
          <p:cNvSpPr txBox="1">
            <a:spLocks noGrp="1"/>
          </p:cNvSpPr>
          <p:nvPr>
            <p:ph type="subTitle" idx="7"/>
          </p:nvPr>
        </p:nvSpPr>
        <p:spPr>
          <a:xfrm>
            <a:off x="6303700" y="1715147"/>
            <a:ext cx="1993500" cy="91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a:endParaRPr/>
          </a:p>
        </p:txBody>
      </p:sp>
      <p:sp>
        <p:nvSpPr>
          <p:cNvPr id="921" name="Google Shape;921;p20"/>
          <p:cNvSpPr txBox="1">
            <a:spLocks noGrp="1"/>
          </p:cNvSpPr>
          <p:nvPr>
            <p:ph type="subTitle" idx="8"/>
          </p:nvPr>
        </p:nvSpPr>
        <p:spPr>
          <a:xfrm>
            <a:off x="4844925" y="1946661"/>
            <a:ext cx="640200" cy="64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3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22" name="Google Shape;922;p20"/>
          <p:cNvSpPr txBox="1">
            <a:spLocks noGrp="1"/>
          </p:cNvSpPr>
          <p:nvPr>
            <p:ph type="title"/>
          </p:nvPr>
        </p:nvSpPr>
        <p:spPr>
          <a:xfrm>
            <a:off x="922200" y="503805"/>
            <a:ext cx="73152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23" name="Google Shape;923;p20"/>
          <p:cNvGrpSpPr/>
          <p:nvPr/>
        </p:nvGrpSpPr>
        <p:grpSpPr>
          <a:xfrm>
            <a:off x="-594817" y="-1573636"/>
            <a:ext cx="2884246" cy="2884367"/>
            <a:chOff x="-594817" y="-1573636"/>
            <a:chExt cx="2884246" cy="2884367"/>
          </a:xfrm>
        </p:grpSpPr>
        <p:sp>
          <p:nvSpPr>
            <p:cNvPr id="924" name="Google Shape;924;p20"/>
            <p:cNvSpPr/>
            <p:nvPr/>
          </p:nvSpPr>
          <p:spPr>
            <a:xfrm rot="8100000" flipH="1">
              <a:off x="-421266" y="-334077"/>
              <a:ext cx="2456094" cy="84235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rot="8099926">
              <a:off x="-694128" y="-629532"/>
              <a:ext cx="3082868" cy="996157"/>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rot="8099926">
              <a:off x="-552377" y="-407678"/>
              <a:ext cx="2180889" cy="574192"/>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7" name="Google Shape;927;p20"/>
            <p:cNvPicPr preferRelativeResize="0"/>
            <p:nvPr/>
          </p:nvPicPr>
          <p:blipFill>
            <a:blip r:embed="rId2">
              <a:alphaModFix/>
            </a:blip>
            <a:stretch>
              <a:fillRect/>
            </a:stretch>
          </p:blipFill>
          <p:spPr>
            <a:xfrm>
              <a:off x="-152400" y="-197325"/>
              <a:ext cx="2257421" cy="1269799"/>
            </a:xfrm>
            <a:prstGeom prst="rect">
              <a:avLst/>
            </a:prstGeom>
            <a:noFill/>
            <a:ln>
              <a:noFill/>
            </a:ln>
          </p:spPr>
        </p:pic>
      </p:grpSp>
      <p:grpSp>
        <p:nvGrpSpPr>
          <p:cNvPr id="928" name="Google Shape;928;p20"/>
          <p:cNvGrpSpPr/>
          <p:nvPr/>
        </p:nvGrpSpPr>
        <p:grpSpPr>
          <a:xfrm>
            <a:off x="6246325" y="-233706"/>
            <a:ext cx="4250936" cy="1877933"/>
            <a:chOff x="6246325" y="-233706"/>
            <a:chExt cx="4250936" cy="1877933"/>
          </a:xfrm>
        </p:grpSpPr>
        <p:sp>
          <p:nvSpPr>
            <p:cNvPr id="929" name="Google Shape;929;p20"/>
            <p:cNvSpPr/>
            <p:nvPr/>
          </p:nvSpPr>
          <p:spPr>
            <a:xfrm rot="9432704">
              <a:off x="8739252" y="-85362"/>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0" name="Google Shape;930;p20"/>
            <p:cNvPicPr preferRelativeResize="0"/>
            <p:nvPr/>
          </p:nvPicPr>
          <p:blipFill>
            <a:blip r:embed="rId3">
              <a:alphaModFix/>
            </a:blip>
            <a:stretch>
              <a:fillRect/>
            </a:stretch>
          </p:blipFill>
          <p:spPr>
            <a:xfrm>
              <a:off x="6246325" y="-81300"/>
              <a:ext cx="3067632" cy="1725527"/>
            </a:xfrm>
            <a:prstGeom prst="rect">
              <a:avLst/>
            </a:prstGeom>
            <a:noFill/>
            <a:ln>
              <a:noFill/>
            </a:ln>
          </p:spPr>
        </p:pic>
        <p:sp>
          <p:nvSpPr>
            <p:cNvPr id="931" name="Google Shape;931;p20"/>
            <p:cNvSpPr/>
            <p:nvPr/>
          </p:nvSpPr>
          <p:spPr>
            <a:xfrm rot="10800000" flipH="1">
              <a:off x="8203701" y="-109338"/>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20"/>
          <p:cNvGrpSpPr/>
          <p:nvPr/>
        </p:nvGrpSpPr>
        <p:grpSpPr>
          <a:xfrm>
            <a:off x="6310200" y="3498954"/>
            <a:ext cx="3808166" cy="2301773"/>
            <a:chOff x="6310200" y="3498954"/>
            <a:chExt cx="3808166" cy="2301773"/>
          </a:xfrm>
        </p:grpSpPr>
        <p:grpSp>
          <p:nvGrpSpPr>
            <p:cNvPr id="933" name="Google Shape;933;p20"/>
            <p:cNvGrpSpPr/>
            <p:nvPr/>
          </p:nvGrpSpPr>
          <p:grpSpPr>
            <a:xfrm rot="-1268445">
              <a:off x="7164341" y="3985943"/>
              <a:ext cx="2878718" cy="954798"/>
              <a:chOff x="3098100" y="3849750"/>
              <a:chExt cx="940775" cy="270425"/>
            </a:xfrm>
          </p:grpSpPr>
          <p:sp>
            <p:nvSpPr>
              <p:cNvPr id="934" name="Google Shape;934;p20"/>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20"/>
            <p:cNvGrpSpPr/>
            <p:nvPr/>
          </p:nvGrpSpPr>
          <p:grpSpPr>
            <a:xfrm>
              <a:off x="6529813" y="4336457"/>
              <a:ext cx="2878771" cy="827500"/>
              <a:chOff x="3098100" y="3849750"/>
              <a:chExt cx="940775" cy="270425"/>
            </a:xfrm>
          </p:grpSpPr>
          <p:sp>
            <p:nvSpPr>
              <p:cNvPr id="937" name="Google Shape;937;p20"/>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9" name="Google Shape;939;p20"/>
            <p:cNvPicPr preferRelativeResize="0"/>
            <p:nvPr/>
          </p:nvPicPr>
          <p:blipFill>
            <a:blip r:embed="rId4">
              <a:alphaModFix/>
            </a:blip>
            <a:stretch>
              <a:fillRect/>
            </a:stretch>
          </p:blipFill>
          <p:spPr>
            <a:xfrm>
              <a:off x="6310200" y="3792375"/>
              <a:ext cx="3570403" cy="2008352"/>
            </a:xfrm>
            <a:prstGeom prst="rect">
              <a:avLst/>
            </a:prstGeom>
            <a:noFill/>
            <a:ln>
              <a:noFill/>
            </a:ln>
          </p:spPr>
        </p:pic>
      </p:grpSp>
      <p:grpSp>
        <p:nvGrpSpPr>
          <p:cNvPr id="940" name="Google Shape;940;p20"/>
          <p:cNvGrpSpPr/>
          <p:nvPr/>
        </p:nvGrpSpPr>
        <p:grpSpPr>
          <a:xfrm>
            <a:off x="-1028710" y="3243250"/>
            <a:ext cx="4364586" cy="2440196"/>
            <a:chOff x="-1028710" y="3243250"/>
            <a:chExt cx="4364586" cy="2440196"/>
          </a:xfrm>
        </p:grpSpPr>
        <p:sp>
          <p:nvSpPr>
            <p:cNvPr id="941" name="Google Shape;941;p20"/>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rot="3818127">
              <a:off x="-1175654" y="4029628"/>
              <a:ext cx="2293552" cy="867440"/>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3" name="Google Shape;943;p20"/>
            <p:cNvPicPr preferRelativeResize="0"/>
            <p:nvPr/>
          </p:nvPicPr>
          <p:blipFill>
            <a:blip r:embed="rId5">
              <a:alphaModFix/>
            </a:blip>
            <a:stretch>
              <a:fillRect/>
            </a:stretch>
          </p:blipFill>
          <p:spPr>
            <a:xfrm>
              <a:off x="-135474" y="3276600"/>
              <a:ext cx="3471350" cy="195262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BLANK_1_1_1_1">
    <p:bg>
      <p:bgPr>
        <a:solidFill>
          <a:srgbClr val="FFFFFF"/>
        </a:solidFill>
        <a:effectLst/>
      </p:bgPr>
    </p:bg>
    <p:spTree>
      <p:nvGrpSpPr>
        <p:cNvPr id="1" name="Shape 944"/>
        <p:cNvGrpSpPr/>
        <p:nvPr/>
      </p:nvGrpSpPr>
      <p:grpSpPr>
        <a:xfrm>
          <a:off x="0" y="0"/>
          <a:ext cx="0" cy="0"/>
          <a:chOff x="0" y="0"/>
          <a:chExt cx="0" cy="0"/>
        </a:xfrm>
      </p:grpSpPr>
      <p:sp>
        <p:nvSpPr>
          <p:cNvPr id="945" name="Google Shape;945;p21"/>
          <p:cNvSpPr txBox="1">
            <a:spLocks noGrp="1"/>
          </p:cNvSpPr>
          <p:nvPr>
            <p:ph type="subTitle" idx="1"/>
          </p:nvPr>
        </p:nvSpPr>
        <p:spPr>
          <a:xfrm>
            <a:off x="3962670" y="1391720"/>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200">
                <a:solidFill>
                  <a:srgbClr val="F3F3F3"/>
                </a:solidFill>
              </a:defRPr>
            </a:lvl2pPr>
            <a:lvl3pPr lvl="2" algn="ctr" rtl="0">
              <a:lnSpc>
                <a:spcPct val="100000"/>
              </a:lnSpc>
              <a:spcBef>
                <a:spcPts val="0"/>
              </a:spcBef>
              <a:spcAft>
                <a:spcPts val="0"/>
              </a:spcAft>
              <a:buClr>
                <a:srgbClr val="F3F3F3"/>
              </a:buClr>
              <a:buSzPts val="1200"/>
              <a:buNone/>
              <a:defRPr sz="1200">
                <a:solidFill>
                  <a:srgbClr val="F3F3F3"/>
                </a:solidFill>
              </a:defRPr>
            </a:lvl3pPr>
            <a:lvl4pPr lvl="3" algn="ctr" rtl="0">
              <a:lnSpc>
                <a:spcPct val="100000"/>
              </a:lnSpc>
              <a:spcBef>
                <a:spcPts val="0"/>
              </a:spcBef>
              <a:spcAft>
                <a:spcPts val="0"/>
              </a:spcAft>
              <a:buClr>
                <a:srgbClr val="F3F3F3"/>
              </a:buClr>
              <a:buSzPts val="1200"/>
              <a:buNone/>
              <a:defRPr sz="1200">
                <a:solidFill>
                  <a:srgbClr val="F3F3F3"/>
                </a:solidFill>
              </a:defRPr>
            </a:lvl4pPr>
            <a:lvl5pPr lvl="4" algn="ctr" rtl="0">
              <a:lnSpc>
                <a:spcPct val="100000"/>
              </a:lnSpc>
              <a:spcBef>
                <a:spcPts val="0"/>
              </a:spcBef>
              <a:spcAft>
                <a:spcPts val="0"/>
              </a:spcAft>
              <a:buClr>
                <a:srgbClr val="F3F3F3"/>
              </a:buClr>
              <a:buSzPts val="1200"/>
              <a:buNone/>
              <a:defRPr sz="1200">
                <a:solidFill>
                  <a:srgbClr val="F3F3F3"/>
                </a:solidFill>
              </a:defRPr>
            </a:lvl5pPr>
            <a:lvl6pPr lvl="5" algn="ctr" rtl="0">
              <a:lnSpc>
                <a:spcPct val="100000"/>
              </a:lnSpc>
              <a:spcBef>
                <a:spcPts val="0"/>
              </a:spcBef>
              <a:spcAft>
                <a:spcPts val="0"/>
              </a:spcAft>
              <a:buClr>
                <a:srgbClr val="F3F3F3"/>
              </a:buClr>
              <a:buSzPts val="1200"/>
              <a:buNone/>
              <a:defRPr sz="1200">
                <a:solidFill>
                  <a:srgbClr val="F3F3F3"/>
                </a:solidFill>
              </a:defRPr>
            </a:lvl6pPr>
            <a:lvl7pPr lvl="6" algn="ctr" rtl="0">
              <a:lnSpc>
                <a:spcPct val="100000"/>
              </a:lnSpc>
              <a:spcBef>
                <a:spcPts val="0"/>
              </a:spcBef>
              <a:spcAft>
                <a:spcPts val="0"/>
              </a:spcAft>
              <a:buClr>
                <a:srgbClr val="F3F3F3"/>
              </a:buClr>
              <a:buSzPts val="1200"/>
              <a:buNone/>
              <a:defRPr sz="1200">
                <a:solidFill>
                  <a:srgbClr val="F3F3F3"/>
                </a:solidFill>
              </a:defRPr>
            </a:lvl7pPr>
            <a:lvl8pPr lvl="7" algn="ctr" rtl="0">
              <a:lnSpc>
                <a:spcPct val="100000"/>
              </a:lnSpc>
              <a:spcBef>
                <a:spcPts val="0"/>
              </a:spcBef>
              <a:spcAft>
                <a:spcPts val="0"/>
              </a:spcAft>
              <a:buClr>
                <a:srgbClr val="F3F3F3"/>
              </a:buClr>
              <a:buSzPts val="1200"/>
              <a:buNone/>
              <a:defRPr sz="1200">
                <a:solidFill>
                  <a:srgbClr val="F3F3F3"/>
                </a:solidFill>
              </a:defRPr>
            </a:lvl8pPr>
            <a:lvl9pPr lvl="8" algn="ct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46" name="Google Shape;946;p21"/>
          <p:cNvSpPr txBox="1">
            <a:spLocks noGrp="1"/>
          </p:cNvSpPr>
          <p:nvPr>
            <p:ph type="subTitle" idx="2"/>
          </p:nvPr>
        </p:nvSpPr>
        <p:spPr>
          <a:xfrm>
            <a:off x="3954583" y="2161448"/>
            <a:ext cx="2986500" cy="424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sp>
        <p:nvSpPr>
          <p:cNvPr id="947" name="Google Shape;947;p21"/>
          <p:cNvSpPr txBox="1">
            <a:spLocks noGrp="1"/>
          </p:cNvSpPr>
          <p:nvPr>
            <p:ph type="subTitle" idx="3"/>
          </p:nvPr>
        </p:nvSpPr>
        <p:spPr>
          <a:xfrm>
            <a:off x="2467426" y="3118946"/>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200">
                <a:solidFill>
                  <a:srgbClr val="F3F3F3"/>
                </a:solidFill>
              </a:defRPr>
            </a:lvl2pPr>
            <a:lvl3pPr lvl="2" algn="ctr" rtl="0">
              <a:lnSpc>
                <a:spcPct val="100000"/>
              </a:lnSpc>
              <a:spcBef>
                <a:spcPts val="0"/>
              </a:spcBef>
              <a:spcAft>
                <a:spcPts val="0"/>
              </a:spcAft>
              <a:buClr>
                <a:srgbClr val="F3F3F3"/>
              </a:buClr>
              <a:buSzPts val="1200"/>
              <a:buNone/>
              <a:defRPr sz="1200">
                <a:solidFill>
                  <a:srgbClr val="F3F3F3"/>
                </a:solidFill>
              </a:defRPr>
            </a:lvl3pPr>
            <a:lvl4pPr lvl="3" algn="ctr" rtl="0">
              <a:lnSpc>
                <a:spcPct val="100000"/>
              </a:lnSpc>
              <a:spcBef>
                <a:spcPts val="0"/>
              </a:spcBef>
              <a:spcAft>
                <a:spcPts val="0"/>
              </a:spcAft>
              <a:buClr>
                <a:srgbClr val="F3F3F3"/>
              </a:buClr>
              <a:buSzPts val="1200"/>
              <a:buNone/>
              <a:defRPr sz="1200">
                <a:solidFill>
                  <a:srgbClr val="F3F3F3"/>
                </a:solidFill>
              </a:defRPr>
            </a:lvl4pPr>
            <a:lvl5pPr lvl="4" algn="ctr" rtl="0">
              <a:lnSpc>
                <a:spcPct val="100000"/>
              </a:lnSpc>
              <a:spcBef>
                <a:spcPts val="0"/>
              </a:spcBef>
              <a:spcAft>
                <a:spcPts val="0"/>
              </a:spcAft>
              <a:buClr>
                <a:srgbClr val="F3F3F3"/>
              </a:buClr>
              <a:buSzPts val="1200"/>
              <a:buNone/>
              <a:defRPr sz="1200">
                <a:solidFill>
                  <a:srgbClr val="F3F3F3"/>
                </a:solidFill>
              </a:defRPr>
            </a:lvl5pPr>
            <a:lvl6pPr lvl="5" algn="ctr" rtl="0">
              <a:lnSpc>
                <a:spcPct val="100000"/>
              </a:lnSpc>
              <a:spcBef>
                <a:spcPts val="0"/>
              </a:spcBef>
              <a:spcAft>
                <a:spcPts val="0"/>
              </a:spcAft>
              <a:buClr>
                <a:srgbClr val="F3F3F3"/>
              </a:buClr>
              <a:buSzPts val="1200"/>
              <a:buNone/>
              <a:defRPr sz="1200">
                <a:solidFill>
                  <a:srgbClr val="F3F3F3"/>
                </a:solidFill>
              </a:defRPr>
            </a:lvl6pPr>
            <a:lvl7pPr lvl="6" algn="ctr" rtl="0">
              <a:lnSpc>
                <a:spcPct val="100000"/>
              </a:lnSpc>
              <a:spcBef>
                <a:spcPts val="0"/>
              </a:spcBef>
              <a:spcAft>
                <a:spcPts val="0"/>
              </a:spcAft>
              <a:buClr>
                <a:srgbClr val="F3F3F3"/>
              </a:buClr>
              <a:buSzPts val="1200"/>
              <a:buNone/>
              <a:defRPr sz="1200">
                <a:solidFill>
                  <a:srgbClr val="F3F3F3"/>
                </a:solidFill>
              </a:defRPr>
            </a:lvl7pPr>
            <a:lvl8pPr lvl="7" algn="ctr" rtl="0">
              <a:lnSpc>
                <a:spcPct val="100000"/>
              </a:lnSpc>
              <a:spcBef>
                <a:spcPts val="0"/>
              </a:spcBef>
              <a:spcAft>
                <a:spcPts val="0"/>
              </a:spcAft>
              <a:buClr>
                <a:srgbClr val="F3F3F3"/>
              </a:buClr>
              <a:buSzPts val="1200"/>
              <a:buNone/>
              <a:defRPr sz="1200">
                <a:solidFill>
                  <a:srgbClr val="F3F3F3"/>
                </a:solidFill>
              </a:defRPr>
            </a:lvl8pPr>
            <a:lvl9pPr lvl="8" algn="ct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48" name="Google Shape;948;p21"/>
          <p:cNvSpPr txBox="1">
            <a:spLocks noGrp="1"/>
          </p:cNvSpPr>
          <p:nvPr>
            <p:ph type="subTitle" idx="4"/>
          </p:nvPr>
        </p:nvSpPr>
        <p:spPr>
          <a:xfrm>
            <a:off x="2467426" y="3887876"/>
            <a:ext cx="2986500" cy="3741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sp>
        <p:nvSpPr>
          <p:cNvPr id="949" name="Google Shape;949;p21"/>
          <p:cNvSpPr txBox="1">
            <a:spLocks noGrp="1"/>
          </p:cNvSpPr>
          <p:nvPr>
            <p:ph type="title"/>
          </p:nvPr>
        </p:nvSpPr>
        <p:spPr>
          <a:xfrm>
            <a:off x="914400" y="55182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0" name="Google Shape;950;p21"/>
          <p:cNvGrpSpPr/>
          <p:nvPr/>
        </p:nvGrpSpPr>
        <p:grpSpPr>
          <a:xfrm>
            <a:off x="4038601" y="-137099"/>
            <a:ext cx="5314951" cy="5357097"/>
            <a:chOff x="4038601" y="-137099"/>
            <a:chExt cx="5314951" cy="5357097"/>
          </a:xfrm>
        </p:grpSpPr>
        <p:grpSp>
          <p:nvGrpSpPr>
            <p:cNvPr id="951" name="Google Shape;951;p21"/>
            <p:cNvGrpSpPr/>
            <p:nvPr/>
          </p:nvGrpSpPr>
          <p:grpSpPr>
            <a:xfrm>
              <a:off x="5827386" y="-55175"/>
              <a:ext cx="3400978" cy="5274667"/>
              <a:chOff x="5827590" y="0"/>
              <a:chExt cx="3316410" cy="5143508"/>
            </a:xfrm>
          </p:grpSpPr>
          <p:sp>
            <p:nvSpPr>
              <p:cNvPr id="952" name="Google Shape;952;p21"/>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5" name="Google Shape;955;p21"/>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956" name="Google Shape;956;p21"/>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2"/>
        </a:solidFill>
        <a:effectLst/>
      </p:bgPr>
    </p:bg>
    <p:spTree>
      <p:nvGrpSpPr>
        <p:cNvPr id="1"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l="30158" r="11269"/>
          <a:stretch/>
        </p:blipFill>
        <p:spPr>
          <a:xfrm>
            <a:off x="6989200" y="-504825"/>
            <a:ext cx="2419373" cy="2323453"/>
          </a:xfrm>
          <a:prstGeom prst="rect">
            <a:avLst/>
          </a:prstGeom>
          <a:noFill/>
          <a:ln>
            <a:noFill/>
          </a:ln>
        </p:spPr>
      </p:pic>
      <p:sp>
        <p:nvSpPr>
          <p:cNvPr id="1335" name="Google Shape;1335;p26"/>
          <p:cNvSpPr txBox="1">
            <a:spLocks noGrp="1"/>
          </p:cNvSpPr>
          <p:nvPr>
            <p:ph type="title"/>
          </p:nvPr>
        </p:nvSpPr>
        <p:spPr>
          <a:xfrm>
            <a:off x="1606114" y="1182607"/>
            <a:ext cx="5943600" cy="32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6" name="Google Shape;1336;p26"/>
          <p:cNvSpPr/>
          <p:nvPr/>
        </p:nvSpPr>
        <p:spPr>
          <a:xfrm rot="-1367296">
            <a:off x="-275194" y="4012351"/>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rot="-6757373">
            <a:off x="-455518" y="312304"/>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rot="-9377702">
            <a:off x="-262311" y="-637304"/>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rot="-3371401">
            <a:off x="8078731" y="-548232"/>
            <a:ext cx="1004487" cy="118337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rot="-4335824">
            <a:off x="7567586" y="-1492275"/>
            <a:ext cx="2150167" cy="2278960"/>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flipH="1">
            <a:off x="6993440" y="42908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6529813" y="4336457"/>
            <a:ext cx="2878771" cy="827501"/>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7162315" y="4686980"/>
            <a:ext cx="2036507" cy="476978"/>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5" name="Google Shape;1345;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6" name="Google Shape;1346;p26"/>
          <p:cNvPicPr preferRelativeResize="0"/>
          <p:nvPr/>
        </p:nvPicPr>
        <p:blipFill rotWithShape="1">
          <a:blip r:embed="rId4">
            <a:alphaModFix/>
          </a:blip>
          <a:srcRect r="46635"/>
          <a:stretch/>
        </p:blipFill>
        <p:spPr>
          <a:xfrm>
            <a:off x="-237075" y="3105150"/>
            <a:ext cx="2132554" cy="22479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2">
  <p:cSld name="TITLE_AND_BODY_1_1">
    <p:bg>
      <p:bgPr>
        <a:solidFill>
          <a:srgbClr val="FFFFFF"/>
        </a:solidFill>
        <a:effectLst/>
      </p:bgPr>
    </p:bg>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899550" y="503388"/>
            <a:ext cx="73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720663" y="1832800"/>
            <a:ext cx="3851400" cy="2605800"/>
          </a:xfrm>
          <a:prstGeom prst="rect">
            <a:avLst/>
          </a:prstGeom>
        </p:spPr>
        <p:txBody>
          <a:bodyPr spcFirstLastPara="1" wrap="square" lIns="91425" tIns="91425" rIns="91425" bIns="91425" anchor="t" anchorCtr="0">
            <a:noAutofit/>
          </a:bodyPr>
          <a:lstStyle>
            <a:lvl1pPr marL="457200" marR="50800" lvl="0" indent="-304800" rtl="0">
              <a:lnSpc>
                <a:spcPct val="166000"/>
              </a:lnSpc>
              <a:spcBef>
                <a:spcPts val="0"/>
              </a:spcBef>
              <a:spcAft>
                <a:spcPts val="0"/>
              </a:spcAft>
              <a:buClr>
                <a:srgbClr val="FFFFFF"/>
              </a:buClr>
              <a:buSzPts val="1200"/>
              <a:buChar char="●"/>
              <a:defRPr sz="1100" u="sng"/>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grpSp>
        <p:nvGrpSpPr>
          <p:cNvPr id="1351" name="Google Shape;1351;p27"/>
          <p:cNvGrpSpPr/>
          <p:nvPr/>
        </p:nvGrpSpPr>
        <p:grpSpPr>
          <a:xfrm>
            <a:off x="-2255105" y="4433249"/>
            <a:ext cx="4477807" cy="839588"/>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a:off x="4038601" y="-137099"/>
            <a:ext cx="5314951" cy="5357097"/>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_ONLY_2_1">
    <p:bg>
      <p:bgPr>
        <a:solidFill>
          <a:srgbClr val="FFFFFF"/>
        </a:solidFill>
        <a:effectLst/>
      </p:bgPr>
    </p:bg>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3">
  <p:cSld name="ONE_COLUMN_TEXT_2_1_1">
    <p:spTree>
      <p:nvGrpSpPr>
        <p:cNvPr id="1" name="Shape 1469"/>
        <p:cNvGrpSpPr/>
        <p:nvPr/>
      </p:nvGrpSpPr>
      <p:grpSpPr>
        <a:xfrm>
          <a:off x="0" y="0"/>
          <a:ext cx="0" cy="0"/>
          <a:chOff x="0" y="0"/>
          <a:chExt cx="0" cy="0"/>
        </a:xfrm>
      </p:grpSpPr>
      <p:sp>
        <p:nvSpPr>
          <p:cNvPr id="1470" name="Google Shape;1470;p34"/>
          <p:cNvSpPr txBox="1">
            <a:spLocks noGrp="1"/>
          </p:cNvSpPr>
          <p:nvPr>
            <p:ph type="title"/>
          </p:nvPr>
        </p:nvSpPr>
        <p:spPr>
          <a:xfrm>
            <a:off x="909458" y="1664014"/>
            <a:ext cx="3657600" cy="91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1" name="Google Shape;1471;p34"/>
          <p:cNvSpPr txBox="1">
            <a:spLocks noGrp="1"/>
          </p:cNvSpPr>
          <p:nvPr>
            <p:ph type="subTitle" idx="1"/>
          </p:nvPr>
        </p:nvSpPr>
        <p:spPr>
          <a:xfrm>
            <a:off x="909138" y="2587749"/>
            <a:ext cx="3657600" cy="182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latin typeface="Lato"/>
                <a:ea typeface="Lato"/>
                <a:cs typeface="Lato"/>
                <a:sym typeface="Lato"/>
              </a:defRPr>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72" name="Google Shape;1472;p34"/>
          <p:cNvGrpSpPr/>
          <p:nvPr/>
        </p:nvGrpSpPr>
        <p:grpSpPr>
          <a:xfrm>
            <a:off x="-2255105" y="4433249"/>
            <a:ext cx="4477807" cy="839588"/>
            <a:chOff x="3098100" y="3849750"/>
            <a:chExt cx="940775" cy="270425"/>
          </a:xfrm>
        </p:grpSpPr>
        <p:sp>
          <p:nvSpPr>
            <p:cNvPr id="1473" name="Google Shape;1473;p34"/>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4"/>
          <p:cNvGrpSpPr/>
          <p:nvPr/>
        </p:nvGrpSpPr>
        <p:grpSpPr>
          <a:xfrm>
            <a:off x="4038601" y="-137099"/>
            <a:ext cx="5314951" cy="5357097"/>
            <a:chOff x="4038601" y="-137099"/>
            <a:chExt cx="5314951" cy="5357097"/>
          </a:xfrm>
        </p:grpSpPr>
        <p:grpSp>
          <p:nvGrpSpPr>
            <p:cNvPr id="1477" name="Google Shape;1477;p34"/>
            <p:cNvGrpSpPr/>
            <p:nvPr/>
          </p:nvGrpSpPr>
          <p:grpSpPr>
            <a:xfrm>
              <a:off x="5827386" y="-55175"/>
              <a:ext cx="3400978" cy="5274667"/>
              <a:chOff x="5827590" y="0"/>
              <a:chExt cx="3316410" cy="5143508"/>
            </a:xfrm>
          </p:grpSpPr>
          <p:sp>
            <p:nvSpPr>
              <p:cNvPr id="1478" name="Google Shape;1478;p34"/>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1" name="Google Shape;1481;p34"/>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82" name="Google Shape;1482;p34"/>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2">
  <p:cSld name="CAPTION_ONLY_1">
    <p:bg>
      <p:bgPr>
        <a:noFill/>
        <a:effectLst/>
      </p:bgPr>
    </p:bg>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6430548"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5"/>
          <p:cNvSpPr txBox="1">
            <a:spLocks noGrp="1"/>
          </p:cNvSpPr>
          <p:nvPr>
            <p:ph type="subTitle" idx="1"/>
          </p:nvPr>
        </p:nvSpPr>
        <p:spPr>
          <a:xfrm>
            <a:off x="5042950" y="3122523"/>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914238" y="50714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5"/>
          <p:cNvSpPr txBox="1">
            <a:spLocks noGrp="1"/>
          </p:cNvSpPr>
          <p:nvPr>
            <p:ph type="ctrTitle" idx="3"/>
          </p:nvPr>
        </p:nvSpPr>
        <p:spPr>
          <a:xfrm>
            <a:off x="1221943"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5"/>
          <p:cNvSpPr txBox="1">
            <a:spLocks noGrp="1"/>
          </p:cNvSpPr>
          <p:nvPr>
            <p:ph type="subTitle" idx="4"/>
          </p:nvPr>
        </p:nvSpPr>
        <p:spPr>
          <a:xfrm>
            <a:off x="1359900" y="3118599"/>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914400" y="505472"/>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6" name="Google Shape;116;p6"/>
          <p:cNvGrpSpPr/>
          <p:nvPr/>
        </p:nvGrpSpPr>
        <p:grpSpPr>
          <a:xfrm>
            <a:off x="-65294" y="2635223"/>
            <a:ext cx="4507248" cy="2851719"/>
            <a:chOff x="-65294" y="2635223"/>
            <a:chExt cx="4507248" cy="2851719"/>
          </a:xfrm>
        </p:grpSpPr>
        <p:sp>
          <p:nvSpPr>
            <p:cNvPr id="117" name="Google Shape;117;p6"/>
            <p:cNvSpPr/>
            <p:nvPr/>
          </p:nvSpPr>
          <p:spPr>
            <a:xfrm>
              <a:off x="-37819" y="3229639"/>
              <a:ext cx="642082" cy="720274"/>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7819" y="3866020"/>
              <a:ext cx="2675353" cy="1620922"/>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6"/>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120" name="Google Shape;120;p6"/>
            <p:cNvPicPr preferRelativeResize="0"/>
            <p:nvPr/>
          </p:nvPicPr>
          <p:blipFill>
            <a:blip r:embed="rId3">
              <a:alphaModFix/>
            </a:blip>
            <a:stretch>
              <a:fillRect/>
            </a:stretch>
          </p:blipFill>
          <p:spPr>
            <a:xfrm>
              <a:off x="1716277" y="4757905"/>
              <a:ext cx="2725678" cy="431892"/>
            </a:xfrm>
            <a:prstGeom prst="rect">
              <a:avLst/>
            </a:prstGeom>
            <a:noFill/>
            <a:ln>
              <a:noFill/>
            </a:ln>
          </p:spPr>
        </p:pic>
      </p:grpSp>
      <p:grpSp>
        <p:nvGrpSpPr>
          <p:cNvPr id="121" name="Google Shape;121;p6"/>
          <p:cNvGrpSpPr/>
          <p:nvPr/>
        </p:nvGrpSpPr>
        <p:grpSpPr>
          <a:xfrm>
            <a:off x="6920084" y="-349974"/>
            <a:ext cx="2501000" cy="1597424"/>
            <a:chOff x="6920084" y="-349974"/>
            <a:chExt cx="2501000" cy="1597424"/>
          </a:xfrm>
        </p:grpSpPr>
        <p:sp>
          <p:nvSpPr>
            <p:cNvPr id="122" name="Google Shape;122;p6"/>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6"/>
            <p:cNvPicPr preferRelativeResize="0"/>
            <p:nvPr/>
          </p:nvPicPr>
          <p:blipFill>
            <a:blip r:embed="rId4">
              <a:alphaModFix/>
            </a:blip>
            <a:stretch>
              <a:fillRect/>
            </a:stretch>
          </p:blipFill>
          <p:spPr>
            <a:xfrm>
              <a:off x="6920084" y="-349974"/>
              <a:ext cx="2501000" cy="13836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p15="http://schemas.microsoft.com/office/powerpoint/2012/main" xmlns="">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accent1"/>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ctrTitle"/>
          </p:nvPr>
        </p:nvSpPr>
        <p:spPr>
          <a:xfrm>
            <a:off x="914400" y="3284873"/>
            <a:ext cx="3651600" cy="531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Staatliches"/>
              <a:buNone/>
              <a:defRPr sz="18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8"/>
          <p:cNvSpPr txBox="1">
            <a:spLocks noGrp="1"/>
          </p:cNvSpPr>
          <p:nvPr>
            <p:ph type="subTitle" idx="1"/>
          </p:nvPr>
        </p:nvSpPr>
        <p:spPr>
          <a:xfrm>
            <a:off x="914400" y="965610"/>
            <a:ext cx="3651600" cy="231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Font typeface="Roboto Condensed Light"/>
              <a:buNone/>
              <a:defRPr sz="2400">
                <a:solidFill>
                  <a:srgbClr val="FFFFFF"/>
                </a:solidFill>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a:p>
        </p:txBody>
      </p:sp>
      <p:grpSp>
        <p:nvGrpSpPr>
          <p:cNvPr id="142" name="Google Shape;142;p8"/>
          <p:cNvGrpSpPr/>
          <p:nvPr/>
        </p:nvGrpSpPr>
        <p:grpSpPr>
          <a:xfrm>
            <a:off x="2493374" y="-81232"/>
            <a:ext cx="6955431" cy="5329506"/>
            <a:chOff x="2493374" y="-81232"/>
            <a:chExt cx="6955431" cy="5329506"/>
          </a:xfrm>
        </p:grpSpPr>
        <p:sp>
          <p:nvSpPr>
            <p:cNvPr id="143" name="Google Shape;143;p8"/>
            <p:cNvSpPr/>
            <p:nvPr/>
          </p:nvSpPr>
          <p:spPr>
            <a:xfrm rot="10800000" flipH="1">
              <a:off x="4366399" y="335155"/>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10800000" flipH="1">
              <a:off x="4323086" y="4314893"/>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10800000" flipH="1">
              <a:off x="3363131" y="-81230"/>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10800000" flipH="1">
              <a:off x="7314957" y="222473"/>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0800000" flipH="1">
              <a:off x="7135398" y="-81228"/>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8"/>
            <p:cNvGrpSpPr/>
            <p:nvPr/>
          </p:nvGrpSpPr>
          <p:grpSpPr>
            <a:xfrm>
              <a:off x="2493374" y="-81232"/>
              <a:ext cx="3958471" cy="1281175"/>
              <a:chOff x="2493374" y="-81232"/>
              <a:chExt cx="3958471" cy="1281175"/>
            </a:xfrm>
          </p:grpSpPr>
          <p:sp>
            <p:nvSpPr>
              <p:cNvPr id="149" name="Google Shape;149;p8"/>
              <p:cNvSpPr/>
              <p:nvPr/>
            </p:nvSpPr>
            <p:spPr>
              <a:xfrm rot="10800000" flipH="1">
                <a:off x="2493374" y="-81232"/>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flipH="1">
                <a:off x="3363131" y="-81227"/>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8"/>
            <p:cNvSpPr/>
            <p:nvPr/>
          </p:nvSpPr>
          <p:spPr>
            <a:xfrm rot="10800000" flipH="1">
              <a:off x="6530534" y="703175"/>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8"/>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53" name="Google Shape;153;p8"/>
            <p:cNvPicPr preferRelativeResize="0"/>
            <p:nvPr/>
          </p:nvPicPr>
          <p:blipFill rotWithShape="1">
            <a:blip r:embed="rId3">
              <a:alphaModFix/>
            </a:blip>
            <a:srcRect l="29507" t="-10800" b="10800"/>
            <a:stretch/>
          </p:blipFill>
          <p:spPr>
            <a:xfrm>
              <a:off x="5033275" y="1724850"/>
              <a:ext cx="4415530" cy="352342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b="1"/>
            </a:lvl2pPr>
            <a:lvl3pPr lvl="2" algn="ctr" rtl="0">
              <a:spcBef>
                <a:spcPts val="0"/>
              </a:spcBef>
              <a:spcAft>
                <a:spcPts val="0"/>
              </a:spcAft>
              <a:buSzPts val="4800"/>
              <a:buNone/>
              <a:defRPr sz="4800" b="1"/>
            </a:lvl3pPr>
            <a:lvl4pPr lvl="3" algn="ctr" rtl="0">
              <a:spcBef>
                <a:spcPts val="0"/>
              </a:spcBef>
              <a:spcAft>
                <a:spcPts val="0"/>
              </a:spcAft>
              <a:buSzPts val="4800"/>
              <a:buNone/>
              <a:defRPr sz="4800" b="1"/>
            </a:lvl4pPr>
            <a:lvl5pPr lvl="4" algn="ctr" rtl="0">
              <a:spcBef>
                <a:spcPts val="0"/>
              </a:spcBef>
              <a:spcAft>
                <a:spcPts val="0"/>
              </a:spcAft>
              <a:buSzPts val="4800"/>
              <a:buNone/>
              <a:defRPr sz="4800" b="1"/>
            </a:lvl5pPr>
            <a:lvl6pPr lvl="5" algn="ctr" rtl="0">
              <a:spcBef>
                <a:spcPts val="0"/>
              </a:spcBef>
              <a:spcAft>
                <a:spcPts val="0"/>
              </a:spcAft>
              <a:buSzPts val="4800"/>
              <a:buNone/>
              <a:defRPr sz="4800" b="1"/>
            </a:lvl6pPr>
            <a:lvl7pPr lvl="6" algn="ctr" rtl="0">
              <a:spcBef>
                <a:spcPts val="0"/>
              </a:spcBef>
              <a:spcAft>
                <a:spcPts val="0"/>
              </a:spcAft>
              <a:buSzPts val="4800"/>
              <a:buNone/>
              <a:defRPr sz="4800" b="1"/>
            </a:lvl7pPr>
            <a:lvl8pPr lvl="7" algn="ctr" rtl="0">
              <a:spcBef>
                <a:spcPts val="0"/>
              </a:spcBef>
              <a:spcAft>
                <a:spcPts val="0"/>
              </a:spcAft>
              <a:buSzPts val="4800"/>
              <a:buNone/>
              <a:defRPr sz="4800" b="1"/>
            </a:lvl8pPr>
            <a:lvl9pPr lvl="8" algn="ctr" rtl="0">
              <a:spcBef>
                <a:spcPts val="0"/>
              </a:spcBef>
              <a:spcAft>
                <a:spcPts val="0"/>
              </a:spcAft>
              <a:buSzPts val="4800"/>
              <a:buNone/>
              <a:defRPr sz="4800" b="1"/>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_1">
    <p:bg>
      <p:bgPr>
        <a:solidFill>
          <a:schemeClr val="accen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_1_1_1">
    <p:bg>
      <p:bgPr>
        <a:solidFill>
          <a:srgbClr val="FFFFFF"/>
        </a:solidFill>
        <a:effectLst/>
      </p:bgPr>
    </p:bg>
    <p:spTree>
      <p:nvGrpSpPr>
        <p:cNvPr id="1" name="Shape 264"/>
        <p:cNvGrpSpPr/>
        <p:nvPr/>
      </p:nvGrpSpPr>
      <p:grpSpPr>
        <a:xfrm>
          <a:off x="0" y="0"/>
          <a:ext cx="0" cy="0"/>
          <a:chOff x="0" y="0"/>
          <a:chExt cx="0" cy="0"/>
        </a:xfrm>
      </p:grpSpPr>
      <p:grpSp>
        <p:nvGrpSpPr>
          <p:cNvPr id="265" name="Google Shape;265;p15"/>
          <p:cNvGrpSpPr/>
          <p:nvPr/>
        </p:nvGrpSpPr>
        <p:grpSpPr>
          <a:xfrm>
            <a:off x="6002520" y="-102719"/>
            <a:ext cx="4477807" cy="5398619"/>
            <a:chOff x="6002520" y="-102719"/>
            <a:chExt cx="4477807" cy="5398619"/>
          </a:xfrm>
        </p:grpSpPr>
        <p:sp>
          <p:nvSpPr>
            <p:cNvPr id="266" name="Google Shape;266;p15"/>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 name="Google Shape;274;p15"/>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276" name="Google Shape;276;p15"/>
          <p:cNvGrpSpPr/>
          <p:nvPr/>
        </p:nvGrpSpPr>
        <p:grpSpPr>
          <a:xfrm>
            <a:off x="-1461898" y="-365531"/>
            <a:ext cx="4517288" cy="5656681"/>
            <a:chOff x="-1461898" y="-365531"/>
            <a:chExt cx="4517288" cy="5656681"/>
          </a:xfrm>
        </p:grpSpPr>
        <p:grpSp>
          <p:nvGrpSpPr>
            <p:cNvPr id="277" name="Google Shape;277;p15"/>
            <p:cNvGrpSpPr/>
            <p:nvPr/>
          </p:nvGrpSpPr>
          <p:grpSpPr>
            <a:xfrm rot="-373055" flipH="1">
              <a:off x="-1188897" y="-165939"/>
              <a:ext cx="3971287" cy="5257164"/>
              <a:chOff x="3268325" y="3013975"/>
              <a:chExt cx="1443800" cy="1106200"/>
            </a:xfrm>
          </p:grpSpPr>
          <p:sp>
            <p:nvSpPr>
              <p:cNvPr id="278" name="Google Shape;278;p1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6" r:id="rId11"/>
    <p:sldLayoutId id="2147483667" r:id="rId12"/>
    <p:sldLayoutId id="2147483672" r:id="rId13"/>
    <p:sldLayoutId id="2147483673" r:id="rId14"/>
    <p:sldLayoutId id="2147483677"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0"/>
        <p:cNvGrpSpPr/>
        <p:nvPr/>
      </p:nvGrpSpPr>
      <p:grpSpPr>
        <a:xfrm>
          <a:off x="0" y="0"/>
          <a:ext cx="0" cy="0"/>
          <a:chOff x="0" y="0"/>
          <a:chExt cx="0" cy="0"/>
        </a:xfrm>
      </p:grpSpPr>
      <p:sp>
        <p:nvSpPr>
          <p:cNvPr id="2" name="Title 1"/>
          <p:cNvSpPr>
            <a:spLocks noGrp="1"/>
          </p:cNvSpPr>
          <p:nvPr>
            <p:ph type="title"/>
          </p:nvPr>
        </p:nvSpPr>
        <p:spPr>
          <a:xfrm>
            <a:off x="912058" y="452759"/>
            <a:ext cx="7027767" cy="548700"/>
          </a:xfrm>
        </p:spPr>
        <p:txBody>
          <a:bodyPr/>
          <a:lstStyle/>
          <a:p>
            <a:pPr algn="ctr"/>
            <a:r>
              <a:rPr lang="en-GB" sz="2200" b="1" dirty="0">
                <a:latin typeface="Times New Roman" pitchFamily="18" charset="0"/>
                <a:cs typeface="Times New Roman" pitchFamily="18" charset="0"/>
              </a:rPr>
              <a:t>REVEALING AND CLASSIFICATION OF </a:t>
            </a:r>
            <a:r>
              <a:rPr lang="en-GB" sz="2200" b="1" dirty="0" smtClean="0">
                <a:latin typeface="Times New Roman" pitchFamily="18" charset="0"/>
                <a:cs typeface="Times New Roman" pitchFamily="18" charset="0"/>
              </a:rPr>
              <a:t/>
            </a:r>
            <a:br>
              <a:rPr lang="en-GB" sz="2200" b="1" dirty="0" smtClean="0">
                <a:latin typeface="Times New Roman" pitchFamily="18" charset="0"/>
                <a:cs typeface="Times New Roman" pitchFamily="18" charset="0"/>
              </a:rPr>
            </a:br>
            <a:r>
              <a:rPr lang="en-GB" sz="2200" b="1" dirty="0" smtClean="0">
                <a:latin typeface="Times New Roman" pitchFamily="18" charset="0"/>
                <a:cs typeface="Times New Roman" pitchFamily="18" charset="0"/>
              </a:rPr>
              <a:t>DEEP </a:t>
            </a:r>
            <a:r>
              <a:rPr lang="en-GB" sz="2200" b="1" dirty="0">
                <a:latin typeface="Times New Roman" pitchFamily="18" charset="0"/>
                <a:cs typeface="Times New Roman" pitchFamily="18" charset="0"/>
              </a:rPr>
              <a:t>FAKE IMAGES WITH VIDEOS USING CUSTOMIZED DEEP LEARNING </a:t>
            </a:r>
            <a:r>
              <a:rPr lang="en-GB" sz="2200" b="1" dirty="0" smtClean="0">
                <a:latin typeface="Times New Roman" pitchFamily="18" charset="0"/>
                <a:cs typeface="Times New Roman" pitchFamily="18" charset="0"/>
              </a:rPr>
              <a:t>MODELS</a:t>
            </a:r>
            <a:br>
              <a:rPr lang="en-GB" sz="2200" b="1" dirty="0" smtClean="0">
                <a:latin typeface="Times New Roman" pitchFamily="18" charset="0"/>
                <a:cs typeface="Times New Roman" pitchFamily="18" charset="0"/>
              </a:rPr>
            </a:br>
            <a:r>
              <a:rPr lang="en-US" sz="2200" b="1" dirty="0">
                <a:latin typeface="Times New Roman" pitchFamily="18" charset="0"/>
                <a:cs typeface="Times New Roman" pitchFamily="18" charset="0"/>
              </a:rPr>
              <a:t/>
            </a:r>
            <a:br>
              <a:rPr lang="en-US" sz="2200" b="1" dirty="0">
                <a:latin typeface="Times New Roman" pitchFamily="18" charset="0"/>
                <a:cs typeface="Times New Roman" pitchFamily="18" charset="0"/>
              </a:rPr>
            </a:br>
            <a:endParaRPr lang="en-US" sz="2200" b="1" dirty="0">
              <a:latin typeface="Times New Roman" pitchFamily="18" charset="0"/>
              <a:cs typeface="Times New Roman" pitchFamily="18" charset="0"/>
            </a:endParaRPr>
          </a:p>
        </p:txBody>
      </p:sp>
      <p:sp>
        <p:nvSpPr>
          <p:cNvPr id="4" name="Text Placeholder 3"/>
          <p:cNvSpPr>
            <a:spLocks noGrp="1"/>
          </p:cNvSpPr>
          <p:nvPr>
            <p:ph type="body" idx="1"/>
          </p:nvPr>
        </p:nvSpPr>
        <p:spPr>
          <a:xfrm>
            <a:off x="920840" y="1654962"/>
            <a:ext cx="7299900" cy="3144900"/>
          </a:xfrm>
        </p:spPr>
        <p:txBody>
          <a:bodyPr/>
          <a:lstStyle/>
          <a:p>
            <a:pPr algn="ctr"/>
            <a:r>
              <a:rPr lang="en-US" b="1" dirty="0" smtClean="0"/>
              <a:t>PAPER ID: ICCET241406</a:t>
            </a:r>
            <a:endParaRPr lang="en-US" b="1" dirty="0" smtClean="0">
              <a:latin typeface="Times New Roman" pitchFamily="18" charset="0"/>
              <a:cs typeface="Times New Roman" pitchFamily="18" charset="0"/>
            </a:endParaRPr>
          </a:p>
          <a:p>
            <a:pPr algn="ctr"/>
            <a:endParaRPr lang="en-US" b="1" dirty="0" smtClean="0">
              <a:latin typeface="Times New Roman" pitchFamily="18" charset="0"/>
              <a:cs typeface="Times New Roman" pitchFamily="18" charset="0"/>
            </a:endParaRPr>
          </a:p>
          <a:p>
            <a:pPr algn="ctr"/>
            <a:r>
              <a:rPr lang="en-US" b="1" dirty="0" smtClean="0">
                <a:latin typeface="Times New Roman" pitchFamily="18" charset="0"/>
                <a:cs typeface="Times New Roman" pitchFamily="18" charset="0"/>
              </a:rPr>
              <a:t>Presented </a:t>
            </a:r>
            <a:r>
              <a:rPr lang="en-US" b="1" dirty="0" smtClean="0">
                <a:latin typeface="Times New Roman" pitchFamily="18" charset="0"/>
                <a:cs typeface="Times New Roman" pitchFamily="18" charset="0"/>
              </a:rPr>
              <a:t>by:</a:t>
            </a:r>
            <a:endParaRPr lang="en-US" b="1" dirty="0">
              <a:latin typeface="Times New Roman" pitchFamily="18" charset="0"/>
              <a:cs typeface="Times New Roman" pitchFamily="18" charset="0"/>
            </a:endParaRPr>
          </a:p>
          <a:p>
            <a:pPr algn="ctr"/>
            <a:r>
              <a:rPr lang="en-US" dirty="0" smtClean="0">
                <a:latin typeface="Times New Roman" pitchFamily="18" charset="0"/>
                <a:cs typeface="Times New Roman" pitchFamily="18" charset="0"/>
              </a:rPr>
              <a:t>PRAVEEN </a:t>
            </a:r>
            <a:r>
              <a:rPr lang="en-US" dirty="0">
                <a:latin typeface="Times New Roman" pitchFamily="18" charset="0"/>
                <a:cs typeface="Times New Roman" pitchFamily="18" charset="0"/>
              </a:rPr>
              <a:t>KUMAR </a:t>
            </a:r>
            <a:r>
              <a:rPr lang="en-US" dirty="0" smtClean="0">
                <a:latin typeface="Times New Roman" pitchFamily="18" charset="0"/>
                <a:cs typeface="Times New Roman" pitchFamily="18" charset="0"/>
              </a:rPr>
              <a:t>K</a:t>
            </a:r>
          </a:p>
          <a:p>
            <a:pPr algn="ctr"/>
            <a:r>
              <a:rPr lang="en-US" dirty="0">
                <a:latin typeface="Times New Roman" pitchFamily="18" charset="0"/>
                <a:cs typeface="Times New Roman" pitchFamily="18" charset="0"/>
              </a:rPr>
              <a:t>School of Computer </a:t>
            </a:r>
            <a:r>
              <a:rPr lang="en-US" dirty="0" smtClean="0">
                <a:latin typeface="Times New Roman" pitchFamily="18" charset="0"/>
                <a:cs typeface="Times New Roman" pitchFamily="18" charset="0"/>
              </a:rPr>
              <a:t>Applications</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Karpagam</a:t>
            </a:r>
            <a:r>
              <a:rPr lang="en-US" dirty="0">
                <a:latin typeface="Times New Roman" pitchFamily="18" charset="0"/>
                <a:cs typeface="Times New Roman" pitchFamily="18" charset="0"/>
              </a:rPr>
              <a:t> College of Engineering</a:t>
            </a:r>
          </a:p>
          <a:p>
            <a:pPr algn="ctr"/>
            <a:r>
              <a:rPr lang="en-US" dirty="0">
                <a:latin typeface="Times New Roman" pitchFamily="18" charset="0"/>
                <a:cs typeface="Times New Roman" pitchFamily="18" charset="0"/>
              </a:rPr>
              <a:t>Coimbatore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Tamilnadu</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IN" b="1" dirty="0" smtClean="0">
                <a:latin typeface="Times New Roman" panose="02020603050405020304" pitchFamily="18" charset="0"/>
                <a:cs typeface="Times New Roman" panose="02020603050405020304" pitchFamily="18" charset="0"/>
              </a:rPr>
              <a:t>Guided</a:t>
            </a:r>
            <a:r>
              <a:rPr lang="en-US" dirty="0" smtClean="0">
                <a:latin typeface="Times New Roman" pitchFamily="18" charset="0"/>
                <a:cs typeface="Times New Roman" pitchFamily="18" charset="0"/>
              </a:rPr>
              <a:t> </a:t>
            </a:r>
            <a:r>
              <a:rPr lang="en-US" b="1" dirty="0">
                <a:latin typeface="Times New Roman" pitchFamily="18" charset="0"/>
                <a:cs typeface="Times New Roman" pitchFamily="18" charset="0"/>
              </a:rPr>
              <a:t>b</a:t>
            </a:r>
            <a:r>
              <a:rPr lang="en-US" b="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Mr. RAMPRASHATH R ASST.PROF., MCA, M.PHIL., MBA., NET.</a:t>
            </a:r>
          </a:p>
          <a:p>
            <a:pPr algn="ctr"/>
            <a:r>
              <a:rPr lang="en-US" dirty="0" smtClean="0">
                <a:latin typeface="Times New Roman" pitchFamily="18" charset="0"/>
                <a:cs typeface="Times New Roman" pitchFamily="18" charset="0"/>
              </a:rPr>
              <a:t>School </a:t>
            </a:r>
            <a:r>
              <a:rPr lang="en-US" dirty="0">
                <a:latin typeface="Times New Roman" pitchFamily="18" charset="0"/>
                <a:cs typeface="Times New Roman" pitchFamily="18" charset="0"/>
              </a:rPr>
              <a:t>of Computer </a:t>
            </a:r>
            <a:r>
              <a:rPr lang="en-US" dirty="0" smtClean="0">
                <a:latin typeface="Times New Roman" pitchFamily="18" charset="0"/>
                <a:cs typeface="Times New Roman" pitchFamily="18" charset="0"/>
              </a:rPr>
              <a:t>Applications</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Karpagam</a:t>
            </a:r>
            <a:r>
              <a:rPr lang="en-US" dirty="0">
                <a:latin typeface="Times New Roman" pitchFamily="18" charset="0"/>
                <a:cs typeface="Times New Roman" pitchFamily="18" charset="0"/>
              </a:rPr>
              <a:t> College of Engineering</a:t>
            </a:r>
          </a:p>
          <a:p>
            <a:pPr algn="ctr"/>
            <a:r>
              <a:rPr lang="en-US" dirty="0" smtClean="0">
                <a:latin typeface="Times New Roman" pitchFamily="18" charset="0"/>
                <a:cs typeface="Times New Roman" pitchFamily="18" charset="0"/>
              </a:rPr>
              <a:t>Coimbatore, </a:t>
            </a:r>
            <a:r>
              <a:rPr lang="en-US" dirty="0" err="1" smtClean="0">
                <a:latin typeface="Times New Roman" pitchFamily="18" charset="0"/>
                <a:cs typeface="Times New Roman" pitchFamily="18" charset="0"/>
              </a:rPr>
              <a:t>Tamilnadu</a:t>
            </a:r>
            <a:endParaRPr lang="en-US"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02" y="344510"/>
            <a:ext cx="3833101" cy="369332"/>
          </a:xfrm>
          <a:prstGeom prst="rect">
            <a:avLst/>
          </a:prstGeom>
          <a:noFill/>
        </p:spPr>
        <p:txBody>
          <a:bodyPr wrap="none" rtlCol="0">
            <a:spAutoFit/>
          </a:bodyPr>
          <a:lstStyle/>
          <a:p>
            <a:pPr marL="285750" indent="-285750">
              <a:buFont typeface="Wingdings" pitchFamily="2" charset="2"/>
              <a:buChar char="q"/>
            </a:pPr>
            <a:r>
              <a:rPr lang="en-US" sz="1800" b="1" dirty="0">
                <a:latin typeface="Times New Roman" pitchFamily="18" charset="0"/>
                <a:cs typeface="Times New Roman" pitchFamily="18" charset="0"/>
              </a:rPr>
              <a:t>Fake Image Detection CNN layers</a:t>
            </a:r>
            <a:endParaRPr lang="en-US" sz="1800" dirty="0">
              <a:latin typeface="Times New Roman" pitchFamily="18" charset="0"/>
              <a:cs typeface="Times New Roman" pitchFamily="18" charset="0"/>
            </a:endParaRPr>
          </a:p>
        </p:txBody>
      </p:sp>
      <p:sp>
        <p:nvSpPr>
          <p:cNvPr id="6" name="Rectangle 5"/>
          <p:cNvSpPr/>
          <p:nvPr/>
        </p:nvSpPr>
        <p:spPr>
          <a:xfrm>
            <a:off x="1790162" y="1847057"/>
            <a:ext cx="5666705" cy="1200329"/>
          </a:xfrm>
          <a:prstGeom prst="rect">
            <a:avLst/>
          </a:prstGeom>
        </p:spPr>
        <p:txBody>
          <a:bodyPr wrap="square">
            <a:spAutoFit/>
          </a:bodyPr>
          <a:lstStyle/>
          <a:p>
            <a:pPr algn="just">
              <a:lnSpc>
                <a:spcPct val="150000"/>
              </a:lnSpc>
            </a:pPr>
            <a:r>
              <a:rPr lang="en-US" sz="1200" dirty="0">
                <a:latin typeface="Times New Roman" pitchFamily="18" charset="0"/>
                <a:cs typeface="Times New Roman" pitchFamily="18" charset="0"/>
              </a:rPr>
              <a:t>For detecting fake images, our model employs multiple CNN layers. These layers are specifically designed to analyze image data and extract intricate features indicative of manipulation or authenticity. </a:t>
            </a:r>
            <a:r>
              <a:rPr lang="en-US" sz="1200" dirty="0" smtClean="0">
                <a:latin typeface="Times New Roman" pitchFamily="18" charset="0"/>
                <a:cs typeface="Times New Roman" pitchFamily="18" charset="0"/>
              </a:rPr>
              <a:t>The above image </a:t>
            </a:r>
            <a:r>
              <a:rPr lang="en-US" sz="1200" dirty="0">
                <a:latin typeface="Times New Roman" pitchFamily="18" charset="0"/>
                <a:cs typeface="Times New Roman" pitchFamily="18" charset="0"/>
              </a:rPr>
              <a:t>shows the structure of CNN layers for Fake Image Detection.</a:t>
            </a:r>
          </a:p>
        </p:txBody>
      </p:sp>
    </p:spTree>
    <p:extLst>
      <p:ext uri="{BB962C8B-B14F-4D97-AF65-F5344CB8AC3E}">
        <p14:creationId xmlns:p14="http://schemas.microsoft.com/office/powerpoint/2010/main" val="973271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445" y="691759"/>
            <a:ext cx="6261384" cy="3995405"/>
          </a:xfrm>
          <a:prstGeom prst="rect">
            <a:avLst/>
          </a:prstGeom>
        </p:spPr>
      </p:pic>
      <p:pic>
        <p:nvPicPr>
          <p:cNvPr id="7" name="Picture 6">
            <a:extLst>
              <a:ext uri="{FF2B5EF4-FFF2-40B4-BE49-F238E27FC236}">
                <a16:creationId xmlns=""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81466" y="2679091"/>
            <a:ext cx="1672725" cy="2008073"/>
          </a:xfrm>
          <a:prstGeom prst="rect">
            <a:avLst/>
          </a:prstGeom>
        </p:spPr>
      </p:pic>
      <p:sp>
        <p:nvSpPr>
          <p:cNvPr id="2" name="Rectangle 1"/>
          <p:cNvSpPr/>
          <p:nvPr/>
        </p:nvSpPr>
        <p:spPr>
          <a:xfrm>
            <a:off x="2720390" y="140049"/>
            <a:ext cx="3187521" cy="923330"/>
          </a:xfrm>
          <a:prstGeom prst="rect">
            <a:avLst/>
          </a:prstGeom>
        </p:spPr>
        <p:txBody>
          <a:bodyPr wrap="square">
            <a:spAutoFit/>
          </a:bodyPr>
          <a:lstStyle/>
          <a:p>
            <a:pPr algn="just"/>
            <a:r>
              <a:rPr lang="en-IN" sz="1800" b="1" dirty="0" smtClean="0">
                <a:latin typeface="Times New Roman" panose="02020603050405020304" pitchFamily="18" charset="0"/>
                <a:cs typeface="Times New Roman" panose="02020603050405020304" pitchFamily="18" charset="0"/>
              </a:rPr>
              <a:t>DATA-SET EXPLORATION</a:t>
            </a:r>
          </a:p>
          <a:p>
            <a:pPr algn="just"/>
            <a:r>
              <a:rPr lang="en-IN" sz="1800" b="1" dirty="0" smtClean="0">
                <a:latin typeface="Times New Roman" panose="02020603050405020304" pitchFamily="18" charset="0"/>
                <a:cs typeface="Times New Roman" panose="02020603050405020304" pitchFamily="18" charset="0"/>
              </a:rPr>
              <a:t/>
            </a:r>
            <a:br>
              <a:rPr lang="en-IN" sz="1800" b="1" dirty="0" smtClean="0">
                <a:latin typeface="Times New Roman" panose="02020603050405020304" pitchFamily="18" charset="0"/>
                <a:cs typeface="Times New Roman" panose="02020603050405020304" pitchFamily="18" charset="0"/>
              </a:rPr>
            </a:b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4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77275" y="4676775"/>
            <a:ext cx="304800" cy="304800"/>
          </a:xfrm>
          <a:prstGeom prst="rect">
            <a:avLst/>
          </a:prstGeom>
        </p:spPr>
      </p:pic>
      <p:pic>
        <p:nvPicPr>
          <p:cNvPr id="6" name="Picture 5">
            <a:extLst>
              <a:ext uri="{FF2B5EF4-FFF2-40B4-BE49-F238E27FC236}">
                <a16:creationId xmlns=""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791" y="128790"/>
            <a:ext cx="3870805" cy="5014710"/>
          </a:xfrm>
          <a:prstGeom prst="rect">
            <a:avLst/>
          </a:prstGeom>
        </p:spPr>
      </p:pic>
      <p:sp>
        <p:nvSpPr>
          <p:cNvPr id="2" name="Rectangle 1"/>
          <p:cNvSpPr/>
          <p:nvPr/>
        </p:nvSpPr>
        <p:spPr>
          <a:xfrm>
            <a:off x="-52567" y="220846"/>
            <a:ext cx="2217275" cy="338554"/>
          </a:xfrm>
          <a:prstGeom prst="rect">
            <a:avLst/>
          </a:prstGeom>
        </p:spPr>
        <p:txBody>
          <a:bodyPr wrap="none">
            <a:spAutoFit/>
          </a:bodyPr>
          <a:lstStyle/>
          <a:p>
            <a:pPr algn="ctr"/>
            <a:r>
              <a:rPr lang="en-IN" sz="1600" b="1" dirty="0" smtClean="0">
                <a:latin typeface="Times New Roman" panose="02020603050405020304" pitchFamily="18" charset="0"/>
                <a:cs typeface="Times New Roman" panose="02020603050405020304" pitchFamily="18" charset="0"/>
              </a:rPr>
              <a:t>   PRE-PROCESSING:</a:t>
            </a:r>
            <a:endParaRPr lang="en-IN" sz="1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341290" y="927964"/>
            <a:ext cx="4572000" cy="1444113"/>
          </a:xfrm>
          <a:prstGeom prst="rect">
            <a:avLst/>
          </a:prstGeom>
        </p:spPr>
        <p:txBody>
          <a:bodyPr>
            <a:spAutoFit/>
          </a:bodyPr>
          <a:lstStyle/>
          <a:p>
            <a:pPr algn="just">
              <a:lnSpc>
                <a:spcPct val="150000"/>
              </a:lnSpc>
            </a:pPr>
            <a:r>
              <a:rPr lang="en-US" sz="1200" dirty="0" smtClean="0">
                <a:latin typeface="Times New Roman" pitchFamily="18" charset="0"/>
                <a:cs typeface="Times New Roman" pitchFamily="18" charset="0"/>
              </a:rPr>
              <a:t>Video </a:t>
            </a:r>
            <a:r>
              <a:rPr lang="en-US" sz="1200" dirty="0">
                <a:latin typeface="Times New Roman" pitchFamily="18" charset="0"/>
                <a:cs typeface="Times New Roman" pitchFamily="18" charset="0"/>
              </a:rPr>
              <a:t>detection, on the other hand, follows a different approach. We first preprocess the videos using </a:t>
            </a:r>
            <a:r>
              <a:rPr lang="en-US" sz="1200" dirty="0" err="1">
                <a:latin typeface="Times New Roman" pitchFamily="18" charset="0"/>
                <a:cs typeface="Times New Roman" pitchFamily="18" charset="0"/>
              </a:rPr>
              <a:t>ResNext</a:t>
            </a:r>
            <a:r>
              <a:rPr lang="en-US" sz="1200" dirty="0">
                <a:latin typeface="Times New Roman" pitchFamily="18" charset="0"/>
                <a:cs typeface="Times New Roman" pitchFamily="18" charset="0"/>
              </a:rPr>
              <a:t> CNN, which LSTM network is used to carry out the real detection. This combination allows for a comprehensive analysis of temporal patterns within the videos, aiding in the accurate identification of </a:t>
            </a:r>
            <a:r>
              <a:rPr lang="en-US" sz="1200" dirty="0" err="1">
                <a:latin typeface="Times New Roman" pitchFamily="18" charset="0"/>
                <a:cs typeface="Times New Roman" pitchFamily="18" charset="0"/>
              </a:rPr>
              <a:t>deepfake</a:t>
            </a:r>
            <a:r>
              <a:rPr lang="en-US" sz="1200" dirty="0">
                <a:latin typeface="Times New Roman" pitchFamily="18" charset="0"/>
                <a:cs typeface="Times New Roman" pitchFamily="18" charset="0"/>
              </a:rPr>
              <a:t> content</a:t>
            </a:r>
            <a:r>
              <a:rPr lang="en-US" sz="1200" dirty="0" smtClean="0">
                <a:latin typeface="Times New Roman" pitchFamily="18" charset="0"/>
                <a:cs typeface="Times New Roman" pitchFamily="18" charset="0"/>
              </a:rPr>
              <a:t>.</a:t>
            </a:r>
            <a:endParaRPr lang="en-US" sz="1200" dirty="0">
              <a:latin typeface="Times New Roman" pitchFamily="18" charset="0"/>
              <a:cs typeface="Times New Roman" pitchFamily="18" charset="0"/>
            </a:endParaRPr>
          </a:p>
        </p:txBody>
      </p:sp>
      <p:sp>
        <p:nvSpPr>
          <p:cNvPr id="7" name="Rectangle 6"/>
          <p:cNvSpPr/>
          <p:nvPr/>
        </p:nvSpPr>
        <p:spPr>
          <a:xfrm>
            <a:off x="639791" y="2580070"/>
            <a:ext cx="4572000" cy="1444113"/>
          </a:xfrm>
          <a:prstGeom prst="rect">
            <a:avLst/>
          </a:prstGeom>
        </p:spPr>
        <p:txBody>
          <a:bodyPr>
            <a:spAutoFit/>
          </a:bodyPr>
          <a:lstStyle/>
          <a:p>
            <a:pPr marL="171450" indent="-171450">
              <a:lnSpc>
                <a:spcPct val="150000"/>
              </a:lnSpc>
              <a:buFont typeface="Wingdings" pitchFamily="2" charset="2"/>
              <a:buChar char="§"/>
            </a:pPr>
            <a:r>
              <a:rPr lang="en-GB" sz="1200" dirty="0">
                <a:latin typeface="Times New Roman" pitchFamily="18" charset="0"/>
                <a:cs typeface="Times New Roman" pitchFamily="18" charset="0"/>
              </a:rPr>
              <a:t>SPLIT VIDEO INTO </a:t>
            </a:r>
            <a:r>
              <a:rPr lang="en-GB" sz="1200" dirty="0" smtClean="0">
                <a:latin typeface="Times New Roman" pitchFamily="18" charset="0"/>
                <a:cs typeface="Times New Roman" pitchFamily="18" charset="0"/>
              </a:rPr>
              <a:t>FRAMES</a:t>
            </a:r>
          </a:p>
          <a:p>
            <a:pPr marL="171450" indent="-171450">
              <a:lnSpc>
                <a:spcPct val="150000"/>
              </a:lnSpc>
              <a:buFont typeface="Wingdings" pitchFamily="2" charset="2"/>
              <a:buChar char="§"/>
            </a:pPr>
            <a:r>
              <a:rPr lang="en-GB" sz="1200" dirty="0" smtClean="0">
                <a:latin typeface="Times New Roman" pitchFamily="18" charset="0"/>
                <a:cs typeface="Times New Roman" pitchFamily="18" charset="0"/>
              </a:rPr>
              <a:t>FACE DETECTION</a:t>
            </a:r>
          </a:p>
          <a:p>
            <a:pPr marL="171450" indent="-171450">
              <a:lnSpc>
                <a:spcPct val="150000"/>
              </a:lnSpc>
              <a:buFont typeface="Wingdings" pitchFamily="2" charset="2"/>
              <a:buChar char="§"/>
            </a:pPr>
            <a:r>
              <a:rPr lang="en-GB" sz="1200" dirty="0" smtClean="0">
                <a:latin typeface="Times New Roman" pitchFamily="18" charset="0"/>
                <a:cs typeface="Times New Roman" pitchFamily="18" charset="0"/>
              </a:rPr>
              <a:t>CROPING FACE</a:t>
            </a:r>
          </a:p>
          <a:p>
            <a:pPr marL="171450" indent="-171450">
              <a:lnSpc>
                <a:spcPct val="150000"/>
              </a:lnSpc>
              <a:buFont typeface="Wingdings" pitchFamily="2" charset="2"/>
              <a:buChar char="§"/>
            </a:pPr>
            <a:r>
              <a:rPr lang="en-GB" sz="1200" dirty="0" smtClean="0">
                <a:latin typeface="Times New Roman" pitchFamily="18" charset="0"/>
                <a:cs typeface="Times New Roman" pitchFamily="18" charset="0"/>
              </a:rPr>
              <a:t>CREATING </a:t>
            </a:r>
            <a:r>
              <a:rPr lang="en-GB" sz="1200" dirty="0">
                <a:latin typeface="Times New Roman" pitchFamily="18" charset="0"/>
                <a:cs typeface="Times New Roman" pitchFamily="18" charset="0"/>
              </a:rPr>
              <a:t>NEW FACE CROPPED </a:t>
            </a:r>
            <a:r>
              <a:rPr lang="en-GB" sz="1200" dirty="0" smtClean="0">
                <a:latin typeface="Times New Roman" pitchFamily="18" charset="0"/>
                <a:cs typeface="Times New Roman" pitchFamily="18" charset="0"/>
              </a:rPr>
              <a:t>VIDEO</a:t>
            </a:r>
          </a:p>
          <a:p>
            <a:pPr marL="171450" indent="-171450">
              <a:lnSpc>
                <a:spcPct val="150000"/>
              </a:lnSpc>
              <a:buFont typeface="Wingdings" pitchFamily="2" charset="2"/>
              <a:buChar char="§"/>
            </a:pPr>
            <a:r>
              <a:rPr lang="en-GB" sz="1200" dirty="0" smtClean="0">
                <a:latin typeface="Times New Roman" pitchFamily="18" charset="0"/>
                <a:cs typeface="Times New Roman" pitchFamily="18" charset="0"/>
              </a:rPr>
              <a:t>SAVING </a:t>
            </a:r>
            <a:r>
              <a:rPr lang="en-GB" sz="1200" dirty="0">
                <a:latin typeface="Times New Roman" pitchFamily="18" charset="0"/>
                <a:cs typeface="Times New Roman" pitchFamily="18" charset="0"/>
              </a:rPr>
              <a:t>THE FACE CROPPED VIDEO</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315878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9836CD2-F13A-47F2-938D-E3BE50A74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42" y="2142384"/>
            <a:ext cx="934812" cy="964775"/>
          </a:xfrm>
          <a:prstGeom prst="rect">
            <a:avLst/>
          </a:prstGeom>
        </p:spPr>
      </p:pic>
      <p:sp>
        <p:nvSpPr>
          <p:cNvPr id="5" name="Rectangle 4">
            <a:extLst>
              <a:ext uri="{FF2B5EF4-FFF2-40B4-BE49-F238E27FC236}">
                <a16:creationId xmlns="" xmlns:a16="http://schemas.microsoft.com/office/drawing/2014/main" id="{4DD31556-2D31-466A-A076-83575D2DC78F}"/>
              </a:ext>
            </a:extLst>
          </p:cNvPr>
          <p:cNvSpPr/>
          <p:nvPr/>
        </p:nvSpPr>
        <p:spPr>
          <a:xfrm>
            <a:off x="1356911" y="884921"/>
            <a:ext cx="2200236" cy="3788955"/>
          </a:xfrm>
          <a:prstGeom prst="rect">
            <a:avLst/>
          </a:prstGeom>
        </p:spPr>
        <p:style>
          <a:lnRef idx="1">
            <a:schemeClr val="accent1"/>
          </a:lnRef>
          <a:fillRef idx="3">
            <a:schemeClr val="accent1"/>
          </a:fillRef>
          <a:effectRef idx="2">
            <a:schemeClr val="accent1"/>
          </a:effectRef>
          <a:fontRef idx="minor">
            <a:schemeClr val="lt1"/>
          </a:fontRef>
        </p:style>
        <p:txBody>
          <a:bodyPr lIns="68580" tIns="34290" rIns="68580" bIns="34290" rtlCol="0" anchor="t"/>
          <a:lstStyle/>
          <a:p>
            <a:pPr algn="ctr"/>
            <a:r>
              <a:rPr lang="en-IN" dirty="0"/>
              <a:t>ResNext-50</a:t>
            </a:r>
          </a:p>
        </p:txBody>
      </p:sp>
      <p:pic>
        <p:nvPicPr>
          <p:cNvPr id="7" name="Picture 6">
            <a:extLst>
              <a:ext uri="{FF2B5EF4-FFF2-40B4-BE49-F238E27FC236}">
                <a16:creationId xmlns="" xmlns:a16="http://schemas.microsoft.com/office/drawing/2014/main" id="{7120E48B-13FA-4B8A-9467-C98711E57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65" y="1342428"/>
            <a:ext cx="3078646" cy="3154636"/>
          </a:xfrm>
          <a:prstGeom prst="rect">
            <a:avLst/>
          </a:prstGeom>
        </p:spPr>
      </p:pic>
      <p:sp>
        <p:nvSpPr>
          <p:cNvPr id="9" name="Rectangle 8">
            <a:extLst>
              <a:ext uri="{FF2B5EF4-FFF2-40B4-BE49-F238E27FC236}">
                <a16:creationId xmlns="" xmlns:a16="http://schemas.microsoft.com/office/drawing/2014/main" id="{2EBF7BEB-635D-40AC-B716-EB817515AC48}"/>
              </a:ext>
            </a:extLst>
          </p:cNvPr>
          <p:cNvSpPr/>
          <p:nvPr/>
        </p:nvSpPr>
        <p:spPr>
          <a:xfrm>
            <a:off x="4629790" y="884921"/>
            <a:ext cx="1736223" cy="3788955"/>
          </a:xfrm>
          <a:prstGeom prst="rect">
            <a:avLst/>
          </a:prstGeom>
        </p:spPr>
        <p:style>
          <a:lnRef idx="0">
            <a:schemeClr val="dk1"/>
          </a:lnRef>
          <a:fillRef idx="3">
            <a:schemeClr val="dk1"/>
          </a:fillRef>
          <a:effectRef idx="3">
            <a:schemeClr val="dk1"/>
          </a:effectRef>
          <a:fontRef idx="minor">
            <a:schemeClr val="lt1"/>
          </a:fontRef>
        </p:style>
        <p:txBody>
          <a:bodyPr lIns="68580" tIns="34290" rIns="68580" bIns="34290" rtlCol="0" anchor="t"/>
          <a:lstStyle/>
          <a:p>
            <a:r>
              <a:rPr lang="en-US" sz="1500" dirty="0">
                <a:latin typeface="Times New Roman" panose="02020603050405020304" pitchFamily="18" charset="0"/>
                <a:cs typeface="Times New Roman" panose="02020603050405020304" pitchFamily="18" charset="0"/>
              </a:rPr>
              <a:t>1 LSTM layer with 2048 shape input vector and 2048 latent features along with 0.4</a:t>
            </a:r>
          </a:p>
          <a:p>
            <a:r>
              <a:rPr lang="en-IN" sz="1500" dirty="0">
                <a:latin typeface="Times New Roman" panose="02020603050405020304" pitchFamily="18" charset="0"/>
                <a:cs typeface="Times New Roman" panose="02020603050405020304" pitchFamily="18" charset="0"/>
              </a:rPr>
              <a:t>chance of dropout and </a:t>
            </a:r>
            <a:r>
              <a:rPr lang="en-IN" sz="1500" dirty="0" err="1">
                <a:latin typeface="Times New Roman" panose="02020603050405020304" pitchFamily="18" charset="0"/>
                <a:cs typeface="Times New Roman" panose="02020603050405020304" pitchFamily="18" charset="0"/>
              </a:rPr>
              <a:t>ReLU</a:t>
            </a:r>
            <a:r>
              <a:rPr lang="en-IN" sz="1500" dirty="0">
                <a:latin typeface="Times New Roman" panose="02020603050405020304" pitchFamily="18" charset="0"/>
                <a:cs typeface="Times New Roman" panose="02020603050405020304" pitchFamily="18" charset="0"/>
              </a:rPr>
              <a:t> Activation function</a:t>
            </a:r>
          </a:p>
        </p:txBody>
      </p:sp>
      <p:pic>
        <p:nvPicPr>
          <p:cNvPr id="14" name="Picture 13">
            <a:extLst>
              <a:ext uri="{FF2B5EF4-FFF2-40B4-BE49-F238E27FC236}">
                <a16:creationId xmlns="" xmlns:a16="http://schemas.microsoft.com/office/drawing/2014/main" id="{868CC00A-C317-4CF2-96EB-4993405B8F3F}"/>
              </a:ext>
            </a:extLst>
          </p:cNvPr>
          <p:cNvPicPr>
            <a:picLocks noChangeAspect="1"/>
          </p:cNvPicPr>
          <p:nvPr/>
        </p:nvPicPr>
        <p:blipFill rotWithShape="1">
          <a:blip r:embed="rId4">
            <a:extLst>
              <a:ext uri="{28A0092B-C50C-407E-A947-70E740481C1C}">
                <a14:useLocalDpi xmlns:a14="http://schemas.microsoft.com/office/drawing/2010/main" val="0"/>
              </a:ext>
            </a:extLst>
          </a:blip>
          <a:srcRect r="11362"/>
          <a:stretch/>
        </p:blipFill>
        <p:spPr>
          <a:xfrm>
            <a:off x="6293351" y="723072"/>
            <a:ext cx="2778591" cy="3950804"/>
          </a:xfrm>
          <a:prstGeom prst="rect">
            <a:avLst/>
          </a:prstGeom>
        </p:spPr>
      </p:pic>
      <p:pic>
        <p:nvPicPr>
          <p:cNvPr id="16" name="Picture 15">
            <a:extLst>
              <a:ext uri="{FF2B5EF4-FFF2-40B4-BE49-F238E27FC236}">
                <a16:creationId xmlns="" xmlns:a16="http://schemas.microsoft.com/office/drawing/2014/main" id="{75D642BE-ACE9-4CD0-BFDC-32B3805717F0}"/>
              </a:ext>
            </a:extLst>
          </p:cNvPr>
          <p:cNvPicPr>
            <a:picLocks noChangeAspect="1"/>
          </p:cNvPicPr>
          <p:nvPr/>
        </p:nvPicPr>
        <p:blipFill rotWithShape="1">
          <a:blip r:embed="rId5">
            <a:extLst>
              <a:ext uri="{28A0092B-C50C-407E-A947-70E740481C1C}">
                <a14:useLocalDpi xmlns:a14="http://schemas.microsoft.com/office/drawing/2010/main" val="0"/>
              </a:ext>
            </a:extLst>
          </a:blip>
          <a:srcRect l="33234" r="31055"/>
          <a:stretch/>
        </p:blipFill>
        <p:spPr>
          <a:xfrm>
            <a:off x="4742531" y="2855014"/>
            <a:ext cx="1438079" cy="1529125"/>
          </a:xfrm>
          <a:prstGeom prst="rect">
            <a:avLst/>
          </a:prstGeom>
        </p:spPr>
      </p:pic>
      <p:sp>
        <p:nvSpPr>
          <p:cNvPr id="17" name="Rectangle: Rounded Corners 16">
            <a:extLst>
              <a:ext uri="{FF2B5EF4-FFF2-40B4-BE49-F238E27FC236}">
                <a16:creationId xmlns="" xmlns:a16="http://schemas.microsoft.com/office/drawing/2014/main" id="{03B48125-69EC-47EA-A5FB-6E13107E1C77}"/>
              </a:ext>
            </a:extLst>
          </p:cNvPr>
          <p:cNvSpPr/>
          <p:nvPr/>
        </p:nvSpPr>
        <p:spPr>
          <a:xfrm>
            <a:off x="3862384" y="884921"/>
            <a:ext cx="462170" cy="3788955"/>
          </a:xfrm>
          <a:prstGeom prst="roundRect">
            <a:avLst/>
          </a:prstGeom>
        </p:spPr>
        <p:style>
          <a:lnRef idx="0">
            <a:schemeClr val="accent6"/>
          </a:lnRef>
          <a:fillRef idx="3">
            <a:schemeClr val="accent6"/>
          </a:fillRef>
          <a:effectRef idx="3">
            <a:schemeClr val="accent6"/>
          </a:effectRef>
          <a:fontRef idx="minor">
            <a:schemeClr val="lt1"/>
          </a:fontRef>
        </p:style>
        <p:txBody>
          <a:bodyPr vert="vert270" lIns="68580" tIns="34290" rIns="68580" bIns="34290" rtlCol="0" anchor="ctr"/>
          <a:lstStyle/>
          <a:p>
            <a:pPr algn="ctr"/>
            <a:r>
              <a:rPr lang="en-IN" dirty="0"/>
              <a:t>Sequential Layer</a:t>
            </a:r>
          </a:p>
        </p:txBody>
      </p:sp>
      <p:sp>
        <p:nvSpPr>
          <p:cNvPr id="10" name="Rectangle 9">
            <a:extLst>
              <a:ext uri="{FF2B5EF4-FFF2-40B4-BE49-F238E27FC236}">
                <a16:creationId xmlns:a16="http://schemas.microsoft.com/office/drawing/2014/main" xmlns="" id="{29C97532-7E83-4ECE-B1AF-AAD77FCF428E}"/>
              </a:ext>
            </a:extLst>
          </p:cNvPr>
          <p:cNvSpPr/>
          <p:nvPr/>
        </p:nvSpPr>
        <p:spPr>
          <a:xfrm>
            <a:off x="2685080" y="140515"/>
            <a:ext cx="3889420" cy="369332"/>
          </a:xfrm>
          <a:prstGeom prst="rect">
            <a:avLst/>
          </a:prstGeom>
          <a:effectLst>
            <a:glow rad="2286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b="1" dirty="0">
                <a:solidFill>
                  <a:schemeClr val="tx1"/>
                </a:solidFill>
                <a:latin typeface="Times New Roman" panose="02020603050405020304" pitchFamily="18" charset="0"/>
                <a:cs typeface="Times New Roman" panose="02020603050405020304" pitchFamily="18" charset="0"/>
              </a:rPr>
              <a:t>Model Architecture</a:t>
            </a:r>
          </a:p>
        </p:txBody>
      </p:sp>
    </p:spTree>
    <p:extLst>
      <p:ext uri="{BB962C8B-B14F-4D97-AF65-F5344CB8AC3E}">
        <p14:creationId xmlns:p14="http://schemas.microsoft.com/office/powerpoint/2010/main" val="2867407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F2FD8DB-BD9B-41D4-86D0-A863C85EF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84" y="0"/>
            <a:ext cx="2417579" cy="5143500"/>
          </a:xfrm>
          <a:prstGeom prst="rect">
            <a:avLst/>
          </a:prstGeom>
        </p:spPr>
      </p:pic>
      <p:sp>
        <p:nvSpPr>
          <p:cNvPr id="2" name="Rectangle 1"/>
          <p:cNvSpPr/>
          <p:nvPr/>
        </p:nvSpPr>
        <p:spPr>
          <a:xfrm>
            <a:off x="335531" y="531107"/>
            <a:ext cx="2651687" cy="338554"/>
          </a:xfrm>
          <a:prstGeom prst="rect">
            <a:avLst/>
          </a:prstGeom>
        </p:spPr>
        <p:txBody>
          <a:bodyPr wrap="none">
            <a:spAutoFit/>
          </a:bodyPr>
          <a:lstStyle/>
          <a:p>
            <a:pPr algn="ctr"/>
            <a:r>
              <a:rPr lang="en-IN" sz="1600" b="1" dirty="0" smtClean="0">
                <a:latin typeface="Times New Roman" panose="02020603050405020304" pitchFamily="18" charset="0"/>
                <a:cs typeface="Times New Roman" panose="02020603050405020304" pitchFamily="18" charset="0"/>
              </a:rPr>
              <a:t>TRAINING WORKFLOW:</a:t>
            </a:r>
            <a:endParaRPr lang="en-IN" sz="1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14400" y="1374082"/>
            <a:ext cx="4572000" cy="2552109"/>
          </a:xfrm>
          <a:prstGeom prst="rect">
            <a:avLst/>
          </a:prstGeom>
        </p:spPr>
        <p:txBody>
          <a:bodyPr>
            <a:spAutoFit/>
          </a:bodyPr>
          <a:lstStyle/>
          <a:p>
            <a:pPr algn="just">
              <a:lnSpc>
                <a:spcPct val="150000"/>
              </a:lnSpc>
            </a:pPr>
            <a:r>
              <a:rPr lang="en-GB" sz="1200" dirty="0">
                <a:latin typeface="Times New Roman" pitchFamily="18" charset="0"/>
                <a:cs typeface="Times New Roman" pitchFamily="18" charset="0"/>
              </a:rPr>
              <a:t>To detect </a:t>
            </a:r>
            <a:r>
              <a:rPr lang="en-GB" sz="1200" dirty="0" err="1">
                <a:latin typeface="Times New Roman" pitchFamily="18" charset="0"/>
                <a:cs typeface="Times New Roman" pitchFamily="18" charset="0"/>
              </a:rPr>
              <a:t>deepfake</a:t>
            </a:r>
            <a:r>
              <a:rPr lang="en-GB" sz="1200" dirty="0">
                <a:latin typeface="Times New Roman" pitchFamily="18" charset="0"/>
                <a:cs typeface="Times New Roman" pitchFamily="18" charset="0"/>
              </a:rPr>
              <a:t> videos, we use a two-step process. First, we prepare the videos using a special type of computer program called </a:t>
            </a:r>
            <a:r>
              <a:rPr lang="en-GB" sz="1200" dirty="0" err="1">
                <a:latin typeface="Times New Roman" pitchFamily="18" charset="0"/>
                <a:cs typeface="Times New Roman" pitchFamily="18" charset="0"/>
              </a:rPr>
              <a:t>ResNext</a:t>
            </a:r>
            <a:r>
              <a:rPr lang="en-GB" sz="1200" dirty="0">
                <a:latin typeface="Times New Roman" pitchFamily="18" charset="0"/>
                <a:cs typeface="Times New Roman" pitchFamily="18" charset="0"/>
              </a:rPr>
              <a:t> CNN. This program helps us get the videos ready for analysis. Then, we use another program called LSTM network to actually detect whether the videos are real or fake. This method helps us look closely at how things change over time in the videos, which is important for spotting </a:t>
            </a:r>
            <a:r>
              <a:rPr lang="en-GB" sz="1200" dirty="0" err="1">
                <a:latin typeface="Times New Roman" pitchFamily="18" charset="0"/>
                <a:cs typeface="Times New Roman" pitchFamily="18" charset="0"/>
              </a:rPr>
              <a:t>deepfakes</a:t>
            </a:r>
            <a:r>
              <a:rPr lang="en-GB" sz="1200" dirty="0">
                <a:latin typeface="Times New Roman" pitchFamily="18" charset="0"/>
                <a:cs typeface="Times New Roman" pitchFamily="18" charset="0"/>
              </a:rPr>
              <a:t>. By combining these two programs, we can better understand the patterns in the videos and accurately identify any fake content.</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349491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441" y="90313"/>
            <a:ext cx="3458973" cy="4962875"/>
          </a:xfrm>
          <a:prstGeom prst="rect">
            <a:avLst/>
          </a:prstGeom>
        </p:spPr>
      </p:pic>
      <p:sp>
        <p:nvSpPr>
          <p:cNvPr id="6" name="AutoShape 2" descr="Javascript Vector Logo - Download Free SVG Icon | Worldvectorlogo">
            <a:extLst>
              <a:ext uri="{FF2B5EF4-FFF2-40B4-BE49-F238E27FC236}">
                <a16:creationId xmlns="" xmlns:a16="http://schemas.microsoft.com/office/drawing/2014/main" id="{4C03810A-0534-4FFF-BF9C-3250C9DCB89F}"/>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a:p>
        </p:txBody>
      </p:sp>
      <p:sp>
        <p:nvSpPr>
          <p:cNvPr id="2" name="Rectangle 1"/>
          <p:cNvSpPr/>
          <p:nvPr/>
        </p:nvSpPr>
        <p:spPr>
          <a:xfrm>
            <a:off x="553791" y="1668687"/>
            <a:ext cx="4572000" cy="1721112"/>
          </a:xfrm>
          <a:prstGeom prst="rect">
            <a:avLst/>
          </a:prstGeom>
        </p:spPr>
        <p:txBody>
          <a:bodyPr>
            <a:spAutoFit/>
          </a:bodyPr>
          <a:lstStyle/>
          <a:p>
            <a:pPr algn="just">
              <a:lnSpc>
                <a:spcPct val="150000"/>
              </a:lnSpc>
            </a:pPr>
            <a:r>
              <a:rPr lang="en-US" sz="1200" dirty="0">
                <a:latin typeface="Times New Roman" pitchFamily="18" charset="0"/>
                <a:cs typeface="Times New Roman" pitchFamily="18" charset="0"/>
              </a:rPr>
              <a:t>A fresh video is given to the trained algorithm for forecasting. In addition, the format of the learnt model is imported by preprocessing a new video. The faces in the divided video are cropped once it has been divided into frames, and instead of being kept locally, the cropped frames are transmitted directly to the trained model for detection. Figure 5 shows the prediction procedure.</a:t>
            </a:r>
          </a:p>
        </p:txBody>
      </p:sp>
      <p:sp>
        <p:nvSpPr>
          <p:cNvPr id="4" name="Rectangle 3"/>
          <p:cNvSpPr/>
          <p:nvPr/>
        </p:nvSpPr>
        <p:spPr>
          <a:xfrm>
            <a:off x="212502" y="745357"/>
            <a:ext cx="3580326" cy="338554"/>
          </a:xfrm>
          <a:prstGeom prst="rect">
            <a:avLst/>
          </a:prstGeom>
        </p:spPr>
        <p:txBody>
          <a:bodyPr wrap="square">
            <a:spAutoFit/>
          </a:bodyPr>
          <a:lstStyle/>
          <a:p>
            <a:r>
              <a:rPr lang="en-IN" sz="1600" b="1" dirty="0" smtClean="0">
                <a:latin typeface="Times New Roman" panose="02020603050405020304" pitchFamily="18" charset="0"/>
                <a:cs typeface="Times New Roman" panose="02020603050405020304" pitchFamily="18" charset="0"/>
              </a:rPr>
              <a:t>PREDICTION WORKFLOW:</a:t>
            </a:r>
          </a:p>
        </p:txBody>
      </p:sp>
    </p:spTree>
    <p:extLst>
      <p:ext uri="{BB962C8B-B14F-4D97-AF65-F5344CB8AC3E}">
        <p14:creationId xmlns:p14="http://schemas.microsoft.com/office/powerpoint/2010/main" val="3496782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7"/>
        <p:cNvGrpSpPr/>
        <p:nvPr/>
      </p:nvGrpSpPr>
      <p:grpSpPr>
        <a:xfrm>
          <a:off x="0" y="0"/>
          <a:ext cx="0" cy="0"/>
          <a:chOff x="0" y="0"/>
          <a:chExt cx="0" cy="0"/>
        </a:xfrm>
      </p:grpSpPr>
      <p:sp>
        <p:nvSpPr>
          <p:cNvPr id="3" name="Title 2"/>
          <p:cNvSpPr>
            <a:spLocks noGrp="1"/>
          </p:cNvSpPr>
          <p:nvPr>
            <p:ph type="ctrTitle"/>
          </p:nvPr>
        </p:nvSpPr>
        <p:spPr>
          <a:xfrm>
            <a:off x="5973346" y="1131497"/>
            <a:ext cx="2110479" cy="274200"/>
          </a:xfrm>
        </p:spPr>
        <p:txBody>
          <a:bodyPr/>
          <a:lstStyle/>
          <a:p>
            <a:r>
              <a:rPr lang="en-IN" sz="1600" b="1" dirty="0">
                <a:latin typeface="Times New Roman" pitchFamily="18" charset="0"/>
                <a:cs typeface="Times New Roman" pitchFamily="18" charset="0"/>
              </a:rPr>
              <a:t>SOFTWARE REQUIREMENTS:</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
        <p:nvSpPr>
          <p:cNvPr id="5" name="Subtitle 4"/>
          <p:cNvSpPr>
            <a:spLocks noGrp="1"/>
          </p:cNvSpPr>
          <p:nvPr>
            <p:ph type="subTitle" idx="1"/>
          </p:nvPr>
        </p:nvSpPr>
        <p:spPr>
          <a:xfrm>
            <a:off x="5089333" y="1750923"/>
            <a:ext cx="3358928" cy="1146600"/>
          </a:xfrm>
        </p:spPr>
        <p:txBody>
          <a:bodyPr/>
          <a:lstStyle/>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Languages:</a:t>
            </a:r>
            <a:r>
              <a:rPr lang="en-IN"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Python 3.6 or higher</a:t>
            </a:r>
            <a:endParaRPr lang="en-IN"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IDE:</a:t>
            </a:r>
            <a:r>
              <a:rPr lang="en-IN"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Python 3.8.0 , </a:t>
            </a:r>
            <a:r>
              <a:rPr lang="en-IN" dirty="0" err="1">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vscode</a:t>
            </a:r>
            <a:endParaRPr lang="en-IN" dirty="0" smtClean="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b="1" dirty="0" smtClean="0">
                <a:solidFill>
                  <a:srgbClr val="0E101A"/>
                </a:solidFill>
                <a:latin typeface="Times New Roman" panose="02020603050405020304" pitchFamily="18" charset="0"/>
                <a:ea typeface="Calibri" panose="020F0502020204030204" pitchFamily="34" charset="0"/>
                <a:cs typeface="Times New Roman" panose="02020603050405020304" pitchFamily="18" charset="0"/>
              </a:rPr>
              <a:t>Framework: </a:t>
            </a:r>
            <a:r>
              <a:rPr lang="en-IN" dirty="0" smtClean="0">
                <a:solidFill>
                  <a:srgbClr val="0E101A"/>
                </a:solidFill>
                <a:latin typeface="Times New Roman" panose="02020603050405020304" pitchFamily="18" charset="0"/>
                <a:ea typeface="Calibri" panose="020F0502020204030204" pitchFamily="34" charset="0"/>
                <a:cs typeface="Times New Roman" panose="02020603050405020304" pitchFamily="18" charset="0"/>
              </a:rPr>
              <a:t>Flask</a:t>
            </a:r>
            <a:endParaRPr lang="en-IN"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Technology:</a:t>
            </a:r>
            <a:r>
              <a:rPr lang="en-IN"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Advanced programming using Python with GPU support for deep learning (NVIDIA CUDA)</a:t>
            </a:r>
            <a:endParaRPr lang="en-IN"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5"/>
          <p:cNvSpPr>
            <a:spLocks noGrp="1"/>
          </p:cNvSpPr>
          <p:nvPr>
            <p:ph type="title" idx="2"/>
          </p:nvPr>
        </p:nvSpPr>
        <p:spPr>
          <a:xfrm>
            <a:off x="2690030" y="321613"/>
            <a:ext cx="4167970" cy="548700"/>
          </a:xfrm>
        </p:spPr>
        <p:txBody>
          <a:bodyPr/>
          <a:lstStyle/>
          <a:p>
            <a:pPr algn="ctr"/>
            <a:r>
              <a:rPr lang="en-IN" sz="1800" b="1" dirty="0" smtClean="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br>
              <a:rPr lang="en-IN" sz="1800" b="1" dirty="0" smtClean="0">
                <a:latin typeface="Times New Roman" panose="02020603050405020304" pitchFamily="18" charset="0"/>
                <a:ea typeface="Open Sans Condensed Light" panose="020B0306030504020204" pitchFamily="34" charset="0"/>
                <a:cs typeface="Times New Roman" panose="02020603050405020304" pitchFamily="18" charset="0"/>
              </a:rPr>
            </a:br>
            <a:endParaRPr lang="en-US" sz="1800" b="1" dirty="0"/>
          </a:p>
        </p:txBody>
      </p:sp>
      <p:sp>
        <p:nvSpPr>
          <p:cNvPr id="7" name="Title 6"/>
          <p:cNvSpPr>
            <a:spLocks noGrp="1"/>
          </p:cNvSpPr>
          <p:nvPr>
            <p:ph type="ctrTitle" idx="3"/>
          </p:nvPr>
        </p:nvSpPr>
        <p:spPr>
          <a:xfrm>
            <a:off x="890638" y="1217636"/>
            <a:ext cx="2886231" cy="274200"/>
          </a:xfrm>
        </p:spPr>
        <p:txBody>
          <a:bodyPr/>
          <a:lstStyle/>
          <a:p>
            <a:r>
              <a:rPr lang="en-IN" sz="1600" b="1" dirty="0">
                <a:latin typeface="Times New Roman" pitchFamily="18" charset="0"/>
                <a:cs typeface="Times New Roman" pitchFamily="18" charset="0"/>
              </a:rPr>
              <a:t>HARDWARE REQUIREMENTS:</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
        <p:nvSpPr>
          <p:cNvPr id="8" name="Subtitle 7"/>
          <p:cNvSpPr>
            <a:spLocks noGrp="1"/>
          </p:cNvSpPr>
          <p:nvPr>
            <p:ph type="subTitle" idx="4"/>
          </p:nvPr>
        </p:nvSpPr>
        <p:spPr>
          <a:xfrm>
            <a:off x="677413" y="1773503"/>
            <a:ext cx="4020482" cy="1146600"/>
          </a:xfrm>
        </p:spPr>
        <p:txBody>
          <a:bodyPr/>
          <a:lstStyle/>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sz="12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Operating System:</a:t>
            </a:r>
            <a:r>
              <a:rPr lang="en-IN" sz="12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Compatible with Windows and Linux.</a:t>
            </a:r>
            <a:endParaRPr lang="en-IN" sz="12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sz="12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RAM:</a:t>
            </a:r>
            <a:r>
              <a:rPr lang="en-IN" sz="12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16GB (recommended) or 8GB (minimum requirement)</a:t>
            </a:r>
            <a:endParaRPr lang="en-IN" sz="12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sz="12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Hard Disk:</a:t>
            </a:r>
            <a:r>
              <a:rPr lang="en-IN" sz="12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100GB working space (recommended) or 50GB (minimum requirement)</a:t>
            </a:r>
            <a:endParaRPr lang="en-IN" sz="12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Tx/>
              <a:buSzPts val="1000"/>
              <a:buFont typeface="Wingdings" panose="05000000000000000000" pitchFamily="2" charset="2"/>
              <a:buChar char="§"/>
              <a:tabLst>
                <a:tab pos="457200" algn="l"/>
              </a:tabLst>
            </a:pPr>
            <a:r>
              <a:rPr lang="en-IN" sz="12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GPU:</a:t>
            </a:r>
            <a:r>
              <a:rPr lang="en-IN" sz="12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NVIDIA CUDA-enabled GPU (recommended for improved deep learning performance)</a:t>
            </a:r>
            <a:endParaRPr lang="en-IN" sz="12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482600" indent="-342900">
              <a:lnSpc>
                <a:spcPct val="150000"/>
              </a:lnSpc>
              <a:buClrTx/>
              <a:buFont typeface="Wingdings" panose="05000000000000000000" pitchFamily="2" charset="2"/>
              <a:buChar char="§"/>
            </a:pPr>
            <a:endParaRPr lang="en-IN"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2"/>
        <p:cNvGrpSpPr/>
        <p:nvPr/>
      </p:nvGrpSpPr>
      <p:grpSpPr>
        <a:xfrm>
          <a:off x="0" y="0"/>
          <a:ext cx="0" cy="0"/>
          <a:chOff x="0" y="0"/>
          <a:chExt cx="0" cy="0"/>
        </a:xfrm>
      </p:grpSpPr>
      <p:sp>
        <p:nvSpPr>
          <p:cNvPr id="2" name="Title 1"/>
          <p:cNvSpPr>
            <a:spLocks noGrp="1"/>
          </p:cNvSpPr>
          <p:nvPr>
            <p:ph type="title"/>
          </p:nvPr>
        </p:nvSpPr>
        <p:spPr/>
        <p:txBody>
          <a:bodyPr/>
          <a:lstStyle/>
          <a:p>
            <a:r>
              <a:rPr lang="en-GB" sz="1800" b="1" dirty="0" smtClean="0">
                <a:latin typeface="Times New Roman" pitchFamily="18" charset="0"/>
                <a:cs typeface="Times New Roman" pitchFamily="18" charset="0"/>
              </a:rPr>
              <a:t>RESULTS:</a:t>
            </a:r>
            <a:endParaRPr lang="en-US" sz="1800" b="1"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35731140"/>
              </p:ext>
            </p:extLst>
          </p:nvPr>
        </p:nvGraphicFramePr>
        <p:xfrm>
          <a:off x="1146220" y="1281449"/>
          <a:ext cx="5731098" cy="2376150"/>
        </p:xfrm>
        <a:graphic>
          <a:graphicData uri="http://schemas.openxmlformats.org/drawingml/2006/table">
            <a:tbl>
              <a:tblPr firstRow="1" firstCol="1" lastRow="1" lastCol="1" bandRow="1" bandCol="1">
                <a:tableStyleId>{D61A4D62-3534-45D2-B4C7-10EE95A0C9E1}</a:tableStyleId>
              </a:tblPr>
              <a:tblGrid>
                <a:gridCol w="1763032"/>
                <a:gridCol w="1363247"/>
                <a:gridCol w="1362005"/>
                <a:gridCol w="1242814"/>
              </a:tblGrid>
              <a:tr h="475230">
                <a:tc>
                  <a:txBody>
                    <a:bodyPr/>
                    <a:lstStyle/>
                    <a:p>
                      <a:pPr marL="4445" marR="0" algn="ctr">
                        <a:lnSpc>
                          <a:spcPct val="115000"/>
                        </a:lnSpc>
                        <a:spcBef>
                          <a:spcPts val="190"/>
                        </a:spcBef>
                        <a:spcAft>
                          <a:spcPts val="0"/>
                        </a:spcAft>
                      </a:pPr>
                      <a:r>
                        <a:rPr lang="fr-FR" sz="1200" b="1" spc="-10" dirty="0" smtClean="0">
                          <a:effectLst/>
                          <a:latin typeface="Times New Roman" pitchFamily="18" charset="0"/>
                          <a:cs typeface="Times New Roman" pitchFamily="18" charset="0"/>
                        </a:rPr>
                        <a:t>Model</a:t>
                      </a:r>
                      <a:endParaRPr lang="en-US" sz="1200" b="1" dirty="0">
                        <a:effectLst/>
                        <a:latin typeface="Times New Roman" pitchFamily="18" charset="0"/>
                        <a:ea typeface="Times New Roman"/>
                        <a:cs typeface="Times New Roman" pitchFamily="18" charset="0"/>
                      </a:endParaRPr>
                    </a:p>
                  </a:txBody>
                  <a:tcPr marL="0" marR="0" marT="0" marB="0"/>
                </a:tc>
                <a:tc>
                  <a:txBody>
                    <a:bodyPr/>
                    <a:lstStyle/>
                    <a:p>
                      <a:pPr marL="4445" marR="0" algn="ctr">
                        <a:lnSpc>
                          <a:spcPct val="115000"/>
                        </a:lnSpc>
                        <a:spcBef>
                          <a:spcPts val="190"/>
                        </a:spcBef>
                        <a:spcAft>
                          <a:spcPts val="0"/>
                        </a:spcAft>
                      </a:pPr>
                      <a:r>
                        <a:rPr lang="fr-FR" sz="1200" b="1" spc="-10" dirty="0" err="1">
                          <a:effectLst/>
                          <a:latin typeface="Times New Roman" pitchFamily="18" charset="0"/>
                          <a:cs typeface="Times New Roman" pitchFamily="18" charset="0"/>
                        </a:rPr>
                        <a:t>Acc</a:t>
                      </a:r>
                      <a:r>
                        <a:rPr lang="fr-FR" sz="1200" b="1" spc="-10" dirty="0">
                          <a:effectLst/>
                          <a:latin typeface="Times New Roman" pitchFamily="18" charset="0"/>
                          <a:cs typeface="Times New Roman" pitchFamily="18" charset="0"/>
                        </a:rPr>
                        <a:t>(train)</a:t>
                      </a:r>
                      <a:endParaRPr lang="en-US" sz="1200" b="1" dirty="0">
                        <a:effectLst/>
                        <a:latin typeface="Times New Roman" pitchFamily="18" charset="0"/>
                        <a:ea typeface="Times New Roman"/>
                        <a:cs typeface="Times New Roman" pitchFamily="18" charset="0"/>
                      </a:endParaRPr>
                    </a:p>
                  </a:txBody>
                  <a:tcPr marL="0" marR="0" marT="0" marB="0"/>
                </a:tc>
                <a:tc>
                  <a:txBody>
                    <a:bodyPr/>
                    <a:lstStyle/>
                    <a:p>
                      <a:pPr marL="3810" marR="0" algn="ctr">
                        <a:lnSpc>
                          <a:spcPct val="115000"/>
                        </a:lnSpc>
                        <a:spcBef>
                          <a:spcPts val="190"/>
                        </a:spcBef>
                        <a:spcAft>
                          <a:spcPts val="0"/>
                        </a:spcAft>
                      </a:pPr>
                      <a:r>
                        <a:rPr lang="fr-FR" sz="1200" b="1" spc="-10" dirty="0" err="1">
                          <a:effectLst/>
                          <a:latin typeface="Times New Roman" pitchFamily="18" charset="0"/>
                          <a:cs typeface="Times New Roman" pitchFamily="18" charset="0"/>
                        </a:rPr>
                        <a:t>Acc</a:t>
                      </a:r>
                      <a:r>
                        <a:rPr lang="fr-FR" sz="1200" b="1" spc="-10" dirty="0">
                          <a:effectLst/>
                          <a:latin typeface="Times New Roman" pitchFamily="18" charset="0"/>
                          <a:cs typeface="Times New Roman" pitchFamily="18" charset="0"/>
                        </a:rPr>
                        <a:t>(</a:t>
                      </a:r>
                      <a:r>
                        <a:rPr lang="fr-FR" sz="1200" b="1" spc="-10" dirty="0" err="1">
                          <a:effectLst/>
                          <a:latin typeface="Times New Roman" pitchFamily="18" charset="0"/>
                          <a:cs typeface="Times New Roman" pitchFamily="18" charset="0"/>
                        </a:rPr>
                        <a:t>valid</a:t>
                      </a:r>
                      <a:r>
                        <a:rPr lang="fr-FR" sz="1200" b="1" spc="-10" dirty="0">
                          <a:effectLst/>
                          <a:latin typeface="Times New Roman" pitchFamily="18" charset="0"/>
                          <a:cs typeface="Times New Roman" pitchFamily="18" charset="0"/>
                        </a:rPr>
                        <a:t>)</a:t>
                      </a:r>
                      <a:endParaRPr lang="en-US" sz="1200" b="1" dirty="0">
                        <a:effectLst/>
                        <a:latin typeface="Times New Roman" pitchFamily="18" charset="0"/>
                        <a:ea typeface="Times New Roman"/>
                        <a:cs typeface="Times New Roman" pitchFamily="18" charset="0"/>
                      </a:endParaRPr>
                    </a:p>
                  </a:txBody>
                  <a:tcPr marL="0" marR="0" marT="0" marB="0"/>
                </a:tc>
                <a:tc>
                  <a:txBody>
                    <a:bodyPr/>
                    <a:lstStyle/>
                    <a:p>
                      <a:pPr marL="2540" marR="0" algn="ctr">
                        <a:lnSpc>
                          <a:spcPct val="115000"/>
                        </a:lnSpc>
                        <a:spcBef>
                          <a:spcPts val="190"/>
                        </a:spcBef>
                        <a:spcAft>
                          <a:spcPts val="0"/>
                        </a:spcAft>
                      </a:pPr>
                      <a:r>
                        <a:rPr lang="fr-FR" sz="1200" b="1" spc="-10" dirty="0" err="1">
                          <a:effectLst/>
                          <a:latin typeface="Times New Roman" pitchFamily="18" charset="0"/>
                          <a:cs typeface="Times New Roman" pitchFamily="18" charset="0"/>
                        </a:rPr>
                        <a:t>Acc</a:t>
                      </a:r>
                      <a:r>
                        <a:rPr lang="fr-FR" sz="1200" b="1" spc="-10" dirty="0">
                          <a:effectLst/>
                          <a:latin typeface="Times New Roman" pitchFamily="18" charset="0"/>
                          <a:cs typeface="Times New Roman" pitchFamily="18" charset="0"/>
                        </a:rPr>
                        <a:t>(test)</a:t>
                      </a:r>
                      <a:endParaRPr lang="en-US" sz="1200" b="1" dirty="0">
                        <a:effectLst/>
                        <a:latin typeface="Times New Roman" pitchFamily="18" charset="0"/>
                        <a:ea typeface="Times New Roman"/>
                        <a:cs typeface="Times New Roman" pitchFamily="18" charset="0"/>
                      </a:endParaRPr>
                    </a:p>
                  </a:txBody>
                  <a:tcPr marL="0" marR="0" marT="0" marB="0"/>
                </a:tc>
              </a:tr>
              <a:tr h="475230">
                <a:tc>
                  <a:txBody>
                    <a:bodyPr/>
                    <a:lstStyle/>
                    <a:p>
                      <a:pPr marL="4445" marR="0" algn="ctr">
                        <a:lnSpc>
                          <a:spcPct val="115000"/>
                        </a:lnSpc>
                        <a:spcBef>
                          <a:spcPts val="190"/>
                        </a:spcBef>
                        <a:spcAft>
                          <a:spcPts val="0"/>
                        </a:spcAft>
                      </a:pPr>
                      <a:r>
                        <a:rPr lang="fr-FR" sz="1200">
                          <a:effectLst/>
                          <a:latin typeface="Times New Roman" pitchFamily="18" charset="0"/>
                          <a:cs typeface="Times New Roman" pitchFamily="18" charset="0"/>
                        </a:rPr>
                        <a:t>Configuration</a:t>
                      </a:r>
                      <a:r>
                        <a:rPr lang="fr-FR" sz="1200" spc="-15">
                          <a:effectLst/>
                          <a:latin typeface="Times New Roman" pitchFamily="18" charset="0"/>
                          <a:cs typeface="Times New Roman" pitchFamily="18" charset="0"/>
                        </a:rPr>
                        <a:t> </a:t>
                      </a:r>
                      <a:r>
                        <a:rPr lang="fr-FR" sz="1200" spc="-50">
                          <a:effectLst/>
                          <a:latin typeface="Times New Roman" pitchFamily="18" charset="0"/>
                          <a:cs typeface="Times New Roman" pitchFamily="18" charset="0"/>
                        </a:rPr>
                        <a:t>1</a:t>
                      </a:r>
                      <a:endParaRPr lang="en-US" sz="1200">
                        <a:effectLst/>
                        <a:latin typeface="Times New Roman" pitchFamily="18" charset="0"/>
                        <a:ea typeface="Times New Roman"/>
                        <a:cs typeface="Times New Roman" pitchFamily="18" charset="0"/>
                      </a:endParaRPr>
                    </a:p>
                  </a:txBody>
                  <a:tcPr marL="0" marR="0" marT="0" marB="0"/>
                </a:tc>
                <a:tc>
                  <a:txBody>
                    <a:bodyPr/>
                    <a:lstStyle/>
                    <a:p>
                      <a:pPr marL="4445" marR="0" algn="ctr">
                        <a:lnSpc>
                          <a:spcPct val="115000"/>
                        </a:lnSpc>
                        <a:spcBef>
                          <a:spcPts val="190"/>
                        </a:spcBef>
                        <a:spcAft>
                          <a:spcPts val="0"/>
                        </a:spcAft>
                      </a:pPr>
                      <a:r>
                        <a:rPr lang="fr-FR" sz="1200" spc="-10">
                          <a:effectLst/>
                          <a:latin typeface="Times New Roman" pitchFamily="18" charset="0"/>
                          <a:cs typeface="Times New Roman" pitchFamily="18" charset="0"/>
                        </a:rPr>
                        <a:t>83.64</a:t>
                      </a:r>
                      <a:endParaRPr lang="en-US" sz="1200">
                        <a:effectLst/>
                        <a:latin typeface="Times New Roman" pitchFamily="18" charset="0"/>
                        <a:ea typeface="Times New Roman"/>
                        <a:cs typeface="Times New Roman" pitchFamily="18" charset="0"/>
                      </a:endParaRPr>
                    </a:p>
                  </a:txBody>
                  <a:tcPr marL="0" marR="0" marT="0" marB="0"/>
                </a:tc>
                <a:tc>
                  <a:txBody>
                    <a:bodyPr/>
                    <a:lstStyle/>
                    <a:p>
                      <a:pPr marL="3810" marR="0" algn="ctr">
                        <a:lnSpc>
                          <a:spcPct val="115000"/>
                        </a:lnSpc>
                        <a:spcBef>
                          <a:spcPts val="190"/>
                        </a:spcBef>
                        <a:spcAft>
                          <a:spcPts val="0"/>
                        </a:spcAft>
                      </a:pPr>
                      <a:r>
                        <a:rPr lang="fr-FR" sz="1200" spc="-10">
                          <a:effectLst/>
                          <a:latin typeface="Times New Roman" pitchFamily="18" charset="0"/>
                          <a:cs typeface="Times New Roman" pitchFamily="18" charset="0"/>
                        </a:rPr>
                        <a:t>83.64</a:t>
                      </a:r>
                      <a:endParaRPr lang="en-US" sz="1200">
                        <a:effectLst/>
                        <a:latin typeface="Times New Roman" pitchFamily="18" charset="0"/>
                        <a:ea typeface="Times New Roman"/>
                        <a:cs typeface="Times New Roman" pitchFamily="18" charset="0"/>
                      </a:endParaRPr>
                    </a:p>
                  </a:txBody>
                  <a:tcPr marL="0" marR="0" marT="0" marB="0"/>
                </a:tc>
                <a:tc>
                  <a:txBody>
                    <a:bodyPr/>
                    <a:lstStyle/>
                    <a:p>
                      <a:pPr marL="2540" marR="0" algn="ctr">
                        <a:lnSpc>
                          <a:spcPct val="115000"/>
                        </a:lnSpc>
                        <a:spcBef>
                          <a:spcPts val="190"/>
                        </a:spcBef>
                        <a:spcAft>
                          <a:spcPts val="0"/>
                        </a:spcAft>
                      </a:pPr>
                      <a:r>
                        <a:rPr lang="fr-FR" sz="1200" spc="-10">
                          <a:effectLst/>
                          <a:latin typeface="Times New Roman" pitchFamily="18" charset="0"/>
                          <a:cs typeface="Times New Roman" pitchFamily="18" charset="0"/>
                        </a:rPr>
                        <a:t>83.44</a:t>
                      </a:r>
                      <a:endParaRPr lang="en-US" sz="1200">
                        <a:effectLst/>
                        <a:latin typeface="Times New Roman" pitchFamily="18" charset="0"/>
                        <a:ea typeface="Times New Roman"/>
                        <a:cs typeface="Times New Roman" pitchFamily="18" charset="0"/>
                      </a:endParaRPr>
                    </a:p>
                  </a:txBody>
                  <a:tcPr marL="0" marR="0" marT="0" marB="0"/>
                </a:tc>
              </a:tr>
              <a:tr h="475230">
                <a:tc>
                  <a:txBody>
                    <a:bodyPr/>
                    <a:lstStyle/>
                    <a:p>
                      <a:pPr marL="4445" marR="0" algn="ctr">
                        <a:lnSpc>
                          <a:spcPct val="115000"/>
                        </a:lnSpc>
                        <a:spcBef>
                          <a:spcPts val="190"/>
                        </a:spcBef>
                        <a:spcAft>
                          <a:spcPts val="0"/>
                        </a:spcAft>
                      </a:pPr>
                      <a:r>
                        <a:rPr lang="fr-FR" sz="1200">
                          <a:effectLst/>
                          <a:latin typeface="Times New Roman" pitchFamily="18" charset="0"/>
                          <a:cs typeface="Times New Roman" pitchFamily="18" charset="0"/>
                        </a:rPr>
                        <a:t>Configuration</a:t>
                      </a:r>
                      <a:r>
                        <a:rPr lang="fr-FR" sz="1200" spc="-15">
                          <a:effectLst/>
                          <a:latin typeface="Times New Roman" pitchFamily="18" charset="0"/>
                          <a:cs typeface="Times New Roman" pitchFamily="18" charset="0"/>
                        </a:rPr>
                        <a:t> </a:t>
                      </a:r>
                      <a:r>
                        <a:rPr lang="fr-FR" sz="1200" spc="-50">
                          <a:effectLst/>
                          <a:latin typeface="Times New Roman" pitchFamily="18" charset="0"/>
                          <a:cs typeface="Times New Roman" pitchFamily="18" charset="0"/>
                        </a:rPr>
                        <a:t>2</a:t>
                      </a:r>
                      <a:endParaRPr lang="en-US" sz="1200">
                        <a:effectLst/>
                        <a:latin typeface="Times New Roman" pitchFamily="18" charset="0"/>
                        <a:ea typeface="Times New Roman"/>
                        <a:cs typeface="Times New Roman" pitchFamily="18" charset="0"/>
                      </a:endParaRPr>
                    </a:p>
                  </a:txBody>
                  <a:tcPr marL="0" marR="0" marT="0" marB="0"/>
                </a:tc>
                <a:tc>
                  <a:txBody>
                    <a:bodyPr/>
                    <a:lstStyle/>
                    <a:p>
                      <a:pPr marL="4445" marR="0" algn="ctr">
                        <a:lnSpc>
                          <a:spcPct val="115000"/>
                        </a:lnSpc>
                        <a:spcBef>
                          <a:spcPts val="190"/>
                        </a:spcBef>
                        <a:spcAft>
                          <a:spcPts val="0"/>
                        </a:spcAft>
                      </a:pPr>
                      <a:r>
                        <a:rPr lang="fr-FR" sz="1200" spc="-10" dirty="0">
                          <a:effectLst/>
                          <a:latin typeface="Times New Roman" pitchFamily="18" charset="0"/>
                          <a:cs typeface="Times New Roman" pitchFamily="18" charset="0"/>
                        </a:rPr>
                        <a:t>89.69</a:t>
                      </a:r>
                      <a:endParaRPr lang="en-US" sz="1200" dirty="0">
                        <a:effectLst/>
                        <a:latin typeface="Times New Roman" pitchFamily="18" charset="0"/>
                        <a:ea typeface="Times New Roman"/>
                        <a:cs typeface="Times New Roman" pitchFamily="18" charset="0"/>
                      </a:endParaRPr>
                    </a:p>
                  </a:txBody>
                  <a:tcPr marL="0" marR="0" marT="0" marB="0"/>
                </a:tc>
                <a:tc>
                  <a:txBody>
                    <a:bodyPr/>
                    <a:lstStyle/>
                    <a:p>
                      <a:pPr marL="3810" marR="0" algn="ctr">
                        <a:lnSpc>
                          <a:spcPct val="115000"/>
                        </a:lnSpc>
                        <a:spcBef>
                          <a:spcPts val="190"/>
                        </a:spcBef>
                        <a:spcAft>
                          <a:spcPts val="0"/>
                        </a:spcAft>
                      </a:pPr>
                      <a:r>
                        <a:rPr lang="fr-FR" sz="1200" spc="-10">
                          <a:effectLst/>
                          <a:latin typeface="Times New Roman" pitchFamily="18" charset="0"/>
                          <a:cs typeface="Times New Roman" pitchFamily="18" charset="0"/>
                        </a:rPr>
                        <a:t>87.84</a:t>
                      </a:r>
                      <a:endParaRPr lang="en-US" sz="1200">
                        <a:effectLst/>
                        <a:latin typeface="Times New Roman" pitchFamily="18" charset="0"/>
                        <a:ea typeface="Times New Roman"/>
                        <a:cs typeface="Times New Roman" pitchFamily="18" charset="0"/>
                      </a:endParaRPr>
                    </a:p>
                  </a:txBody>
                  <a:tcPr marL="0" marR="0" marT="0" marB="0"/>
                </a:tc>
                <a:tc>
                  <a:txBody>
                    <a:bodyPr/>
                    <a:lstStyle/>
                    <a:p>
                      <a:pPr marL="2540" marR="0" algn="ctr">
                        <a:lnSpc>
                          <a:spcPct val="115000"/>
                        </a:lnSpc>
                        <a:spcBef>
                          <a:spcPts val="190"/>
                        </a:spcBef>
                        <a:spcAft>
                          <a:spcPts val="0"/>
                        </a:spcAft>
                      </a:pPr>
                      <a:r>
                        <a:rPr lang="fr-FR" sz="1200" spc="-10">
                          <a:effectLst/>
                          <a:latin typeface="Times New Roman" pitchFamily="18" charset="0"/>
                          <a:cs typeface="Times New Roman" pitchFamily="18" charset="0"/>
                        </a:rPr>
                        <a:t>86.94</a:t>
                      </a:r>
                      <a:endParaRPr lang="en-US" sz="1200">
                        <a:effectLst/>
                        <a:latin typeface="Times New Roman" pitchFamily="18" charset="0"/>
                        <a:ea typeface="Times New Roman"/>
                        <a:cs typeface="Times New Roman" pitchFamily="18" charset="0"/>
                      </a:endParaRPr>
                    </a:p>
                  </a:txBody>
                  <a:tcPr marL="0" marR="0" marT="0" marB="0"/>
                </a:tc>
              </a:tr>
              <a:tr h="475230">
                <a:tc>
                  <a:txBody>
                    <a:bodyPr/>
                    <a:lstStyle/>
                    <a:p>
                      <a:pPr marL="4445" marR="0" algn="ctr">
                        <a:lnSpc>
                          <a:spcPct val="115000"/>
                        </a:lnSpc>
                        <a:spcBef>
                          <a:spcPts val="190"/>
                        </a:spcBef>
                        <a:spcAft>
                          <a:spcPts val="0"/>
                        </a:spcAft>
                      </a:pPr>
                      <a:r>
                        <a:rPr lang="fr-FR" sz="1200" dirty="0">
                          <a:effectLst/>
                          <a:latin typeface="Times New Roman" pitchFamily="18" charset="0"/>
                          <a:cs typeface="Times New Roman" pitchFamily="18" charset="0"/>
                        </a:rPr>
                        <a:t>Configuration</a:t>
                      </a:r>
                      <a:r>
                        <a:rPr lang="fr-FR" sz="1200" spc="-15" dirty="0">
                          <a:effectLst/>
                          <a:latin typeface="Times New Roman" pitchFamily="18" charset="0"/>
                          <a:cs typeface="Times New Roman" pitchFamily="18" charset="0"/>
                        </a:rPr>
                        <a:t> </a:t>
                      </a:r>
                      <a:r>
                        <a:rPr lang="fr-FR" sz="1200" spc="-50" dirty="0">
                          <a:effectLst/>
                          <a:latin typeface="Times New Roman" pitchFamily="18" charset="0"/>
                          <a:cs typeface="Times New Roman" pitchFamily="18" charset="0"/>
                        </a:rPr>
                        <a:t>3</a:t>
                      </a:r>
                      <a:endParaRPr lang="en-US" sz="1200" dirty="0">
                        <a:effectLst/>
                        <a:latin typeface="Times New Roman" pitchFamily="18" charset="0"/>
                        <a:ea typeface="Times New Roman"/>
                        <a:cs typeface="Times New Roman" pitchFamily="18" charset="0"/>
                      </a:endParaRPr>
                    </a:p>
                  </a:txBody>
                  <a:tcPr marL="0" marR="0" marT="0" marB="0"/>
                </a:tc>
                <a:tc>
                  <a:txBody>
                    <a:bodyPr/>
                    <a:lstStyle/>
                    <a:p>
                      <a:pPr marL="4445" marR="0" algn="ctr">
                        <a:lnSpc>
                          <a:spcPct val="115000"/>
                        </a:lnSpc>
                        <a:spcBef>
                          <a:spcPts val="190"/>
                        </a:spcBef>
                        <a:spcAft>
                          <a:spcPts val="0"/>
                        </a:spcAft>
                      </a:pPr>
                      <a:r>
                        <a:rPr lang="fr-FR" sz="1200" spc="-10">
                          <a:effectLst/>
                          <a:latin typeface="Times New Roman" pitchFamily="18" charset="0"/>
                          <a:cs typeface="Times New Roman" pitchFamily="18" charset="0"/>
                        </a:rPr>
                        <a:t>92.99</a:t>
                      </a:r>
                      <a:endParaRPr lang="en-US" sz="1200">
                        <a:effectLst/>
                        <a:latin typeface="Times New Roman" pitchFamily="18" charset="0"/>
                        <a:ea typeface="Times New Roman"/>
                        <a:cs typeface="Times New Roman" pitchFamily="18" charset="0"/>
                      </a:endParaRPr>
                    </a:p>
                  </a:txBody>
                  <a:tcPr marL="0" marR="0" marT="0" marB="0"/>
                </a:tc>
                <a:tc>
                  <a:txBody>
                    <a:bodyPr/>
                    <a:lstStyle/>
                    <a:p>
                      <a:pPr marL="3810" marR="0" algn="ctr">
                        <a:lnSpc>
                          <a:spcPct val="115000"/>
                        </a:lnSpc>
                        <a:spcBef>
                          <a:spcPts val="190"/>
                        </a:spcBef>
                        <a:spcAft>
                          <a:spcPts val="0"/>
                        </a:spcAft>
                      </a:pPr>
                      <a:r>
                        <a:rPr lang="fr-FR" sz="1200" spc="-10">
                          <a:effectLst/>
                          <a:latin typeface="Times New Roman" pitchFamily="18" charset="0"/>
                          <a:cs typeface="Times New Roman" pitchFamily="18" charset="0"/>
                        </a:rPr>
                        <a:t>90.34</a:t>
                      </a:r>
                      <a:endParaRPr lang="en-US" sz="1200">
                        <a:effectLst/>
                        <a:latin typeface="Times New Roman" pitchFamily="18" charset="0"/>
                        <a:ea typeface="Times New Roman"/>
                        <a:cs typeface="Times New Roman" pitchFamily="18" charset="0"/>
                      </a:endParaRPr>
                    </a:p>
                  </a:txBody>
                  <a:tcPr marL="0" marR="0" marT="0" marB="0"/>
                </a:tc>
                <a:tc>
                  <a:txBody>
                    <a:bodyPr/>
                    <a:lstStyle/>
                    <a:p>
                      <a:pPr marL="2540" marR="0" algn="ctr">
                        <a:lnSpc>
                          <a:spcPct val="115000"/>
                        </a:lnSpc>
                        <a:spcBef>
                          <a:spcPts val="190"/>
                        </a:spcBef>
                        <a:spcAft>
                          <a:spcPts val="0"/>
                        </a:spcAft>
                      </a:pPr>
                      <a:r>
                        <a:rPr lang="fr-FR" sz="1200" spc="-10">
                          <a:effectLst/>
                          <a:latin typeface="Times New Roman" pitchFamily="18" charset="0"/>
                          <a:cs typeface="Times New Roman" pitchFamily="18" charset="0"/>
                        </a:rPr>
                        <a:t>90.08</a:t>
                      </a:r>
                      <a:endParaRPr lang="en-US" sz="1200">
                        <a:effectLst/>
                        <a:latin typeface="Times New Roman" pitchFamily="18" charset="0"/>
                        <a:ea typeface="Times New Roman"/>
                        <a:cs typeface="Times New Roman" pitchFamily="18" charset="0"/>
                      </a:endParaRPr>
                    </a:p>
                  </a:txBody>
                  <a:tcPr marL="0" marR="0" marT="0" marB="0"/>
                </a:tc>
              </a:tr>
              <a:tr h="475230">
                <a:tc>
                  <a:txBody>
                    <a:bodyPr/>
                    <a:lstStyle/>
                    <a:p>
                      <a:pPr marL="4445" marR="0" algn="ctr">
                        <a:lnSpc>
                          <a:spcPct val="115000"/>
                        </a:lnSpc>
                        <a:spcBef>
                          <a:spcPts val="190"/>
                        </a:spcBef>
                        <a:spcAft>
                          <a:spcPts val="0"/>
                        </a:spcAft>
                      </a:pPr>
                      <a:r>
                        <a:rPr lang="fr-FR" sz="1200" dirty="0">
                          <a:effectLst/>
                          <a:latin typeface="Times New Roman" pitchFamily="18" charset="0"/>
                          <a:cs typeface="Times New Roman" pitchFamily="18" charset="0"/>
                        </a:rPr>
                        <a:t>Configuration</a:t>
                      </a:r>
                      <a:r>
                        <a:rPr lang="fr-FR" sz="1200" spc="-15" dirty="0">
                          <a:effectLst/>
                          <a:latin typeface="Times New Roman" pitchFamily="18" charset="0"/>
                          <a:cs typeface="Times New Roman" pitchFamily="18" charset="0"/>
                        </a:rPr>
                        <a:t> </a:t>
                      </a:r>
                      <a:r>
                        <a:rPr lang="fr-FR" sz="1200" spc="-50" dirty="0">
                          <a:effectLst/>
                          <a:latin typeface="Times New Roman" pitchFamily="18" charset="0"/>
                          <a:cs typeface="Times New Roman" pitchFamily="18" charset="0"/>
                        </a:rPr>
                        <a:t>4</a:t>
                      </a:r>
                      <a:endParaRPr lang="en-US" sz="1200" dirty="0">
                        <a:effectLst/>
                        <a:latin typeface="Times New Roman" pitchFamily="18" charset="0"/>
                        <a:ea typeface="Times New Roman"/>
                        <a:cs typeface="Times New Roman" pitchFamily="18" charset="0"/>
                      </a:endParaRPr>
                    </a:p>
                  </a:txBody>
                  <a:tcPr marL="0" marR="0" marT="0" marB="0"/>
                </a:tc>
                <a:tc>
                  <a:txBody>
                    <a:bodyPr/>
                    <a:lstStyle/>
                    <a:p>
                      <a:pPr marL="4445" marR="0" algn="ctr">
                        <a:lnSpc>
                          <a:spcPct val="115000"/>
                        </a:lnSpc>
                        <a:spcBef>
                          <a:spcPts val="190"/>
                        </a:spcBef>
                        <a:spcAft>
                          <a:spcPts val="0"/>
                        </a:spcAft>
                      </a:pPr>
                      <a:r>
                        <a:rPr lang="fr-FR" sz="1200" spc="-10">
                          <a:effectLst/>
                          <a:latin typeface="Times New Roman" pitchFamily="18" charset="0"/>
                          <a:cs typeface="Times New Roman" pitchFamily="18" charset="0"/>
                        </a:rPr>
                        <a:t>92.05</a:t>
                      </a:r>
                      <a:endParaRPr lang="en-US" sz="1200">
                        <a:effectLst/>
                        <a:latin typeface="Times New Roman" pitchFamily="18" charset="0"/>
                        <a:ea typeface="Times New Roman"/>
                        <a:cs typeface="Times New Roman" pitchFamily="18" charset="0"/>
                      </a:endParaRPr>
                    </a:p>
                  </a:txBody>
                  <a:tcPr marL="0" marR="0" marT="0" marB="0"/>
                </a:tc>
                <a:tc>
                  <a:txBody>
                    <a:bodyPr/>
                    <a:lstStyle/>
                    <a:p>
                      <a:pPr marL="3810" marR="0" algn="ctr">
                        <a:lnSpc>
                          <a:spcPct val="115000"/>
                        </a:lnSpc>
                        <a:spcBef>
                          <a:spcPts val="190"/>
                        </a:spcBef>
                        <a:spcAft>
                          <a:spcPts val="0"/>
                        </a:spcAft>
                      </a:pPr>
                      <a:r>
                        <a:rPr lang="fr-FR" sz="1200" spc="-10">
                          <a:effectLst/>
                          <a:latin typeface="Times New Roman" pitchFamily="18" charset="0"/>
                          <a:cs typeface="Times New Roman" pitchFamily="18" charset="0"/>
                        </a:rPr>
                        <a:t>89.67</a:t>
                      </a:r>
                      <a:endParaRPr lang="en-US" sz="1200">
                        <a:effectLst/>
                        <a:latin typeface="Times New Roman" pitchFamily="18" charset="0"/>
                        <a:ea typeface="Times New Roman"/>
                        <a:cs typeface="Times New Roman" pitchFamily="18" charset="0"/>
                      </a:endParaRPr>
                    </a:p>
                  </a:txBody>
                  <a:tcPr marL="0" marR="0" marT="0" marB="0"/>
                </a:tc>
                <a:tc>
                  <a:txBody>
                    <a:bodyPr/>
                    <a:lstStyle/>
                    <a:p>
                      <a:pPr marL="2540" marR="0" algn="ctr">
                        <a:lnSpc>
                          <a:spcPct val="115000"/>
                        </a:lnSpc>
                        <a:spcBef>
                          <a:spcPts val="190"/>
                        </a:spcBef>
                        <a:spcAft>
                          <a:spcPts val="0"/>
                        </a:spcAft>
                      </a:pPr>
                      <a:r>
                        <a:rPr lang="fr-FR" sz="1200" spc="-10" dirty="0">
                          <a:effectLst/>
                          <a:latin typeface="Times New Roman" pitchFamily="18" charset="0"/>
                          <a:cs typeface="Times New Roman" pitchFamily="18" charset="0"/>
                        </a:rPr>
                        <a:t>91.10</a:t>
                      </a:r>
                      <a:endParaRPr lang="en-US" sz="1200" dirty="0">
                        <a:effectLst/>
                        <a:latin typeface="Times New Roman" pitchFamily="18" charset="0"/>
                        <a:ea typeface="Times New Roman"/>
                        <a:cs typeface="Times New Roman" pitchFamily="18" charset="0"/>
                      </a:endParaRPr>
                    </a:p>
                  </a:txBody>
                  <a:tcPr marL="0" marR="0" marT="0" marB="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2"/>
          <p:cNvPicPr/>
          <p:nvPr/>
        </p:nvPicPr>
        <p:blipFill>
          <a:blip r:embed="rId2" cstate="print"/>
          <a:stretch>
            <a:fillRect/>
          </a:stretch>
        </p:blipFill>
        <p:spPr>
          <a:xfrm>
            <a:off x="281547" y="191895"/>
            <a:ext cx="3995246" cy="3053581"/>
          </a:xfrm>
          <a:prstGeom prst="rect">
            <a:avLst/>
          </a:prstGeom>
        </p:spPr>
      </p:pic>
      <p:pic>
        <p:nvPicPr>
          <p:cNvPr id="4" name="Image 13"/>
          <p:cNvPicPr/>
          <p:nvPr/>
        </p:nvPicPr>
        <p:blipFill>
          <a:blip r:embed="rId3" cstate="print"/>
          <a:stretch>
            <a:fillRect/>
          </a:stretch>
        </p:blipFill>
        <p:spPr>
          <a:xfrm>
            <a:off x="4732986" y="1572886"/>
            <a:ext cx="4199531" cy="3345180"/>
          </a:xfrm>
          <a:prstGeom prst="rect">
            <a:avLst/>
          </a:prstGeom>
        </p:spPr>
      </p:pic>
      <p:sp>
        <p:nvSpPr>
          <p:cNvPr id="5" name="Rectangle 4"/>
          <p:cNvSpPr/>
          <p:nvPr/>
        </p:nvSpPr>
        <p:spPr>
          <a:xfrm>
            <a:off x="640322" y="3422414"/>
            <a:ext cx="3493796" cy="276999"/>
          </a:xfrm>
          <a:prstGeom prst="rect">
            <a:avLst/>
          </a:prstGeom>
        </p:spPr>
        <p:txBody>
          <a:bodyPr wrap="square">
            <a:spAutoFit/>
          </a:bodyPr>
          <a:lstStyle/>
          <a:p>
            <a:r>
              <a:rPr lang="en-US" sz="1200" b="1" dirty="0">
                <a:latin typeface="Times New Roman" pitchFamily="18" charset="0"/>
                <a:cs typeface="Times New Roman" pitchFamily="18" charset="0"/>
              </a:rPr>
              <a:t>Training History of Configurations 1 (a) and 2 (b)</a:t>
            </a:r>
            <a:endParaRPr lang="en-US" sz="1200" dirty="0">
              <a:latin typeface="Times New Roman" pitchFamily="18" charset="0"/>
              <a:cs typeface="Times New Roman" pitchFamily="18" charset="0"/>
            </a:endParaRPr>
          </a:p>
        </p:txBody>
      </p:sp>
      <p:sp>
        <p:nvSpPr>
          <p:cNvPr id="6" name="Rectangle 5"/>
          <p:cNvSpPr/>
          <p:nvPr/>
        </p:nvSpPr>
        <p:spPr>
          <a:xfrm>
            <a:off x="5203065" y="1178125"/>
            <a:ext cx="3475093" cy="276999"/>
          </a:xfrm>
          <a:prstGeom prst="rect">
            <a:avLst/>
          </a:prstGeom>
        </p:spPr>
        <p:txBody>
          <a:bodyPr wrap="square">
            <a:spAutoFit/>
          </a:bodyPr>
          <a:lstStyle/>
          <a:p>
            <a:r>
              <a:rPr lang="en-US" sz="1200" b="1" dirty="0">
                <a:latin typeface="Times New Roman" pitchFamily="18" charset="0"/>
                <a:cs typeface="Times New Roman" pitchFamily="18" charset="0"/>
              </a:rPr>
              <a:t>Training History of Configurations 3 (a) and 4 (b)</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3673546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bwMode="auto">
          <a:xfrm>
            <a:off x="1146313" y="1318591"/>
            <a:ext cx="6857906" cy="2948153"/>
          </a:xfrm>
          <a:prstGeom prst="rect">
            <a:avLst/>
          </a:prstGeom>
          <a:noFill/>
          <a:ln>
            <a:noFill/>
          </a:ln>
        </p:spPr>
      </p:pic>
    </p:spTree>
    <p:extLst>
      <p:ext uri="{BB962C8B-B14F-4D97-AF65-F5344CB8AC3E}">
        <p14:creationId xmlns:p14="http://schemas.microsoft.com/office/powerpoint/2010/main" val="343926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5"/>
        <p:cNvGrpSpPr/>
        <p:nvPr/>
      </p:nvGrpSpPr>
      <p:grpSpPr>
        <a:xfrm>
          <a:off x="0" y="0"/>
          <a:ext cx="0" cy="0"/>
          <a:chOff x="0" y="0"/>
          <a:chExt cx="0" cy="0"/>
        </a:xfrm>
      </p:grpSpPr>
      <p:sp>
        <p:nvSpPr>
          <p:cNvPr id="3" name="Title 2">
            <a:extLst>
              <a:ext uri="{FF2B5EF4-FFF2-40B4-BE49-F238E27FC236}">
                <a16:creationId xmlns:a16="http://schemas.microsoft.com/office/drawing/2014/main" xmlns="" id="{EB3BA2CC-9B9B-468B-8270-C29E9A07BF8B}"/>
              </a:ext>
            </a:extLst>
          </p:cNvPr>
          <p:cNvSpPr>
            <a:spLocks noGrp="1"/>
          </p:cNvSpPr>
          <p:nvPr>
            <p:ph type="title"/>
          </p:nvPr>
        </p:nvSpPr>
        <p:spPr>
          <a:xfrm>
            <a:off x="509523" y="315331"/>
            <a:ext cx="7252938" cy="548700"/>
          </a:xfrm>
        </p:spPr>
        <p:txBody>
          <a:bodyPr/>
          <a:lstStyle/>
          <a:p>
            <a:r>
              <a:rPr lang="en-IN" sz="1600" b="1" dirty="0" smtClean="0">
                <a:latin typeface="Times New Roman" pitchFamily="18" charset="0"/>
                <a:cs typeface="Times New Roman" pitchFamily="18" charset="0"/>
              </a:rPr>
              <a:t>ABSTRACT:</a:t>
            </a:r>
            <a:endParaRPr lang="en-IN" sz="1600" b="1" dirty="0">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xmlns="" id="{80A06006-E262-4AE4-AC3A-4D17BDC856B3}"/>
              </a:ext>
            </a:extLst>
          </p:cNvPr>
          <p:cNvSpPr>
            <a:spLocks noGrp="1"/>
          </p:cNvSpPr>
          <p:nvPr>
            <p:ph type="body" idx="1"/>
          </p:nvPr>
        </p:nvSpPr>
        <p:spPr>
          <a:xfrm>
            <a:off x="299697" y="675992"/>
            <a:ext cx="8387102" cy="2633878"/>
          </a:xfrm>
        </p:spPr>
        <p:txBody>
          <a:bodyPr/>
          <a:lstStyle/>
          <a:p>
            <a:pPr algn="just">
              <a:lnSpc>
                <a:spcPct val="150000"/>
              </a:lnSpc>
            </a:pPr>
            <a:r>
              <a:rPr lang="en-US" dirty="0">
                <a:latin typeface="Times New Roman" pitchFamily="18" charset="0"/>
                <a:cs typeface="Times New Roman" pitchFamily="18" charset="0"/>
              </a:rPr>
              <a:t>Deep fakes are becoming more common; they include editing previously published films and photos to produce content that appears authentic but is wholly fake. The development process has been considerably expedited by the widespread availability of deep learning techniques, such as </a:t>
            </a:r>
            <a:r>
              <a:rPr lang="en-US" dirty="0" err="1">
                <a:latin typeface="Times New Roman" pitchFamily="18" charset="0"/>
                <a:cs typeface="Times New Roman" pitchFamily="18" charset="0"/>
              </a:rPr>
              <a:t>autoencoders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Generative Adversarial Networks (GANs)</a:t>
            </a:r>
            <a:r>
              <a:rPr lang="en-US" dirty="0">
                <a:latin typeface="Times New Roman" pitchFamily="18" charset="0"/>
                <a:cs typeface="Times New Roman" pitchFamily="18" charset="0"/>
              </a:rPr>
              <a:t>, and user-friendly software. These sophisticated algorithms adeptly fuse and modify visual and audio elements, facilitating the production of content that closely mimics genuine footage, even for those without specialized knowledge. The malicious manipulation of images and videos poses significant security and societal concerns. With an emphasis on facial alteration, the goal of this research is to create a deep learning perfect for the detection and classification of </a:t>
            </a:r>
            <a:r>
              <a:rPr lang="en-US" dirty="0" err="1">
                <a:latin typeface="Times New Roman" pitchFamily="18" charset="0"/>
                <a:cs typeface="Times New Roman" pitchFamily="18" charset="0"/>
              </a:rPr>
              <a:t>deepfake</a:t>
            </a:r>
            <a:r>
              <a:rPr lang="en-US" dirty="0">
                <a:latin typeface="Times New Roman" pitchFamily="18" charset="0"/>
                <a:cs typeface="Times New Roman" pitchFamily="18" charset="0"/>
              </a:rPr>
              <a:t> images and videos. The dataset used for the project is either  </a:t>
            </a:r>
            <a:r>
              <a:rPr lang="en-US" b="1" dirty="0">
                <a:latin typeface="Times New Roman" pitchFamily="18" charset="0"/>
                <a:cs typeface="Times New Roman" pitchFamily="18" charset="0"/>
              </a:rPr>
              <a:t>Face Forensics++, Celeb-DF,</a:t>
            </a:r>
            <a:r>
              <a:rPr lang="en-US" dirty="0">
                <a:latin typeface="Times New Roman" pitchFamily="18" charset="0"/>
                <a:cs typeface="Times New Roman" pitchFamily="18" charset="0"/>
              </a:rPr>
              <a:t> or the </a:t>
            </a:r>
            <a:r>
              <a:rPr lang="en-US" b="1" dirty="0" err="1">
                <a:latin typeface="Times New Roman" pitchFamily="18" charset="0"/>
                <a:cs typeface="Times New Roman" pitchFamily="18" charset="0"/>
              </a:rPr>
              <a:t>Deepfake</a:t>
            </a:r>
            <a:r>
              <a:rPr lang="en-US" b="1" dirty="0">
                <a:latin typeface="Times New Roman" pitchFamily="18" charset="0"/>
                <a:cs typeface="Times New Roman" pitchFamily="18" charset="0"/>
              </a:rPr>
              <a:t> Detection Challenge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Dataset (DFDC)</a:t>
            </a:r>
            <a:r>
              <a:rPr lang="en-US" dirty="0">
                <a:latin typeface="Times New Roman" pitchFamily="18" charset="0"/>
                <a:cs typeface="Times New Roman" pitchFamily="18" charset="0"/>
              </a:rPr>
              <a:t>, available on </a:t>
            </a:r>
            <a:r>
              <a:rPr lang="en-US" dirty="0" err="1">
                <a:latin typeface="Times New Roman" pitchFamily="18" charset="0"/>
                <a:cs typeface="Times New Roman" pitchFamily="18" charset="0"/>
              </a:rPr>
              <a:t>Kaggle</a:t>
            </a:r>
            <a:r>
              <a:rPr lang="en-US" dirty="0">
                <a:latin typeface="Times New Roman" pitchFamily="18" charset="0"/>
                <a:cs typeface="Times New Roman" pitchFamily="18" charset="0"/>
              </a:rPr>
              <a:t>, consisting of real and </a:t>
            </a:r>
            <a:r>
              <a:rPr lang="en-US" dirty="0" err="1">
                <a:latin typeface="Times New Roman" pitchFamily="18" charset="0"/>
                <a:cs typeface="Times New Roman" pitchFamily="18" charset="0"/>
              </a:rPr>
              <a:t>deepfake</a:t>
            </a:r>
            <a:r>
              <a:rPr lang="en-US" dirty="0">
                <a:latin typeface="Times New Roman" pitchFamily="18" charset="0"/>
                <a:cs typeface="Times New Roman" pitchFamily="18" charset="0"/>
              </a:rPr>
              <a:t> images and videos. By </a:t>
            </a:r>
            <a:r>
              <a:rPr lang="en-US" dirty="0" err="1">
                <a:latin typeface="Times New Roman" pitchFamily="18" charset="0"/>
                <a:cs typeface="Times New Roman" pitchFamily="18" charset="0"/>
              </a:rPr>
              <a:t>utilising</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Recurrent and Convolutional Neural Networks</a:t>
            </a:r>
            <a:r>
              <a:rPr lang="en-US" dirty="0">
                <a:latin typeface="Times New Roman" pitchFamily="18" charset="0"/>
                <a:cs typeface="Times New Roman" pitchFamily="18" charset="0"/>
              </a:rPr>
              <a:t>, we have made development in DF detection. Commencing with preprocessing the data, extracting frames from the videos, and separating the dataset into training and validation sets. For the detection and classification of </a:t>
            </a:r>
            <a:r>
              <a:rPr lang="en-US" dirty="0" err="1">
                <a:latin typeface="Times New Roman" pitchFamily="18" charset="0"/>
                <a:cs typeface="Times New Roman" pitchFamily="18" charset="0"/>
              </a:rPr>
              <a:t>deepfake</a:t>
            </a:r>
            <a:r>
              <a:rPr lang="en-US" dirty="0">
                <a:latin typeface="Times New Roman" pitchFamily="18" charset="0"/>
                <a:cs typeface="Times New Roman" pitchFamily="18" charset="0"/>
              </a:rPr>
              <a:t> images and videos, </a:t>
            </a:r>
            <a:r>
              <a:rPr lang="en-US" b="1" dirty="0" err="1">
                <a:latin typeface="Times New Roman" pitchFamily="18" charset="0"/>
                <a:cs typeface="Times New Roman" pitchFamily="18" charset="0"/>
              </a:rPr>
              <a:t>OpenCV</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Face Recognition</a:t>
            </a:r>
            <a:r>
              <a:rPr lang="en-US" dirty="0">
                <a:latin typeface="Times New Roman" pitchFamily="18" charset="0"/>
                <a:cs typeface="Times New Roman" pitchFamily="18" charset="0"/>
              </a:rPr>
              <a:t> for facial detection, Convolutional neural networks (CNNs) are used by the system to extract features at the frame level. A recurrent neural network is trained using these features (RNN). </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1800" b="1" dirty="0" smtClean="0">
                <a:latin typeface="Times New Roman" pitchFamily="18" charset="0"/>
                <a:cs typeface="Times New Roman" pitchFamily="18" charset="0"/>
              </a:rPr>
              <a:t>CONCLUSION:</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
        <p:nvSpPr>
          <p:cNvPr id="4" name="Text Placeholder 3"/>
          <p:cNvSpPr>
            <a:spLocks noGrp="1"/>
          </p:cNvSpPr>
          <p:nvPr>
            <p:ph type="body" idx="1"/>
          </p:nvPr>
        </p:nvSpPr>
        <p:spPr>
          <a:xfrm>
            <a:off x="1255690" y="1307233"/>
            <a:ext cx="6561786" cy="2266656"/>
          </a:xfrm>
        </p:spPr>
        <p:txBody>
          <a:bodyPr/>
          <a:lstStyle/>
          <a:p>
            <a:pPr algn="just">
              <a:lnSpc>
                <a:spcPct val="150000"/>
              </a:lnSpc>
            </a:pP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lnSpc>
                <a:spcPct val="150000"/>
              </a:lnSpc>
            </a:pPr>
            <a:r>
              <a:rPr lang="en-IN" dirty="0">
                <a:latin typeface="Times New Roman" pitchFamily="18" charset="0"/>
                <a:cs typeface="Times New Roman" pitchFamily="18" charset="0"/>
              </a:rPr>
              <a:t> Our project introduces a neural network approach to differentiate between real and fake images and videos, along with the confidence of the proposed model. We were inspired by how </a:t>
            </a:r>
            <a:r>
              <a:rPr lang="en-IN" dirty="0" err="1">
                <a:latin typeface="Times New Roman" pitchFamily="18" charset="0"/>
                <a:cs typeface="Times New Roman" pitchFamily="18" charset="0"/>
              </a:rPr>
              <a:t>deepfakes</a:t>
            </a:r>
            <a:r>
              <a:rPr lang="en-IN" dirty="0">
                <a:latin typeface="Times New Roman" pitchFamily="18" charset="0"/>
                <a:cs typeface="Times New Roman" pitchFamily="18" charset="0"/>
              </a:rPr>
              <a:t> are made using GANs with the assistance of </a:t>
            </a:r>
            <a:r>
              <a:rPr lang="en-IN" dirty="0" err="1">
                <a:latin typeface="Times New Roman" pitchFamily="18" charset="0"/>
                <a:cs typeface="Times New Roman" pitchFamily="18" charset="0"/>
              </a:rPr>
              <a:t>Autoencoders</a:t>
            </a:r>
            <a:r>
              <a:rPr lang="en-IN" dirty="0">
                <a:latin typeface="Times New Roman" pitchFamily="18" charset="0"/>
                <a:cs typeface="Times New Roman" pitchFamily="18" charset="0"/>
              </a:rPr>
              <a:t>. Our method </a:t>
            </a:r>
            <a:r>
              <a:rPr lang="en-IN" dirty="0" err="1">
                <a:latin typeface="Times New Roman" pitchFamily="18" charset="0"/>
                <a:cs typeface="Times New Roman" pitchFamily="18" charset="0"/>
              </a:rPr>
              <a:t>analyzes</a:t>
            </a:r>
            <a:r>
              <a:rPr lang="en-IN" dirty="0">
                <a:latin typeface="Times New Roman" pitchFamily="18" charset="0"/>
                <a:cs typeface="Times New Roman" pitchFamily="18" charset="0"/>
              </a:rPr>
              <a:t> each frame of the content using </a:t>
            </a:r>
            <a:r>
              <a:rPr lang="en-IN" dirty="0" err="1">
                <a:latin typeface="Times New Roman" pitchFamily="18" charset="0"/>
                <a:cs typeface="Times New Roman" pitchFamily="18" charset="0"/>
              </a:rPr>
              <a:t>ResNext</a:t>
            </a:r>
            <a:r>
              <a:rPr lang="en-IN" dirty="0">
                <a:latin typeface="Times New Roman" pitchFamily="18" charset="0"/>
                <a:cs typeface="Times New Roman" pitchFamily="18" charset="0"/>
              </a:rPr>
              <a:t> CNN for images and RNN with LSTM for videos. By considering specific parameters, our model accurately identifies whether the content is authentic or manipulated. We expect our method to perform well when applied to real-world data in real-time scenarios.</a:t>
            </a:r>
            <a:endParaRPr lang="en-US" dirty="0">
              <a:latin typeface="Times New Roman" pitchFamily="18" charset="0"/>
              <a:cs typeface="Times New Roman" pitchFamily="18" charset="0"/>
            </a:endParaRPr>
          </a:p>
          <a:p>
            <a:pPr algn="just">
              <a:lnSpc>
                <a:spcPct val="150000"/>
              </a:lnSpc>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02822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HP GAMING\Documents\my paper\final project\thank-you-lettering\69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868" y="593354"/>
            <a:ext cx="5902256" cy="369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53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5" y="511038"/>
            <a:ext cx="8686801" cy="429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727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02"/>
        <p:cNvGrpSpPr/>
        <p:nvPr/>
      </p:nvGrpSpPr>
      <p:grpSpPr>
        <a:xfrm>
          <a:off x="0" y="0"/>
          <a:ext cx="0" cy="0"/>
          <a:chOff x="0" y="0"/>
          <a:chExt cx="0" cy="0"/>
        </a:xfrm>
      </p:grpSpPr>
      <p:sp>
        <p:nvSpPr>
          <p:cNvPr id="2" name="Title 1">
            <a:extLst>
              <a:ext uri="{FF2B5EF4-FFF2-40B4-BE49-F238E27FC236}">
                <a16:creationId xmlns:a16="http://schemas.microsoft.com/office/drawing/2014/main" xmlns="" id="{3A60A1B7-F4DA-4D8E-A138-430B3BB825BB}"/>
              </a:ext>
            </a:extLst>
          </p:cNvPr>
          <p:cNvSpPr>
            <a:spLocks noGrp="1"/>
          </p:cNvSpPr>
          <p:nvPr>
            <p:ph type="title"/>
          </p:nvPr>
        </p:nvSpPr>
        <p:spPr/>
        <p:txBody>
          <a:bodyPr/>
          <a:lstStyle/>
          <a:p>
            <a:pPr lvl="0"/>
            <a:r>
              <a:rPr lang="en-US" sz="1600" b="1" dirty="0" smtClean="0">
                <a:latin typeface="Times New Roman" pitchFamily="18" charset="0"/>
                <a:cs typeface="Times New Roman" pitchFamily="18" charset="0"/>
              </a:rPr>
              <a:t>INTRODUCTION:</a:t>
            </a:r>
            <a:r>
              <a:rPr lang="en-US" sz="1600" dirty="0"/>
              <a:t/>
            </a:r>
            <a:br>
              <a:rPr lang="en-US" sz="1600" dirty="0"/>
            </a:br>
            <a:endParaRPr lang="en-IN" sz="1600" dirty="0"/>
          </a:p>
        </p:txBody>
      </p:sp>
      <p:sp>
        <p:nvSpPr>
          <p:cNvPr id="4" name="Text Placeholder 3">
            <a:extLst>
              <a:ext uri="{FF2B5EF4-FFF2-40B4-BE49-F238E27FC236}">
                <a16:creationId xmlns:a16="http://schemas.microsoft.com/office/drawing/2014/main" xmlns="" id="{3DD41ED6-9815-454B-89F2-6331A49D2062}"/>
              </a:ext>
            </a:extLst>
          </p:cNvPr>
          <p:cNvSpPr>
            <a:spLocks noGrp="1"/>
          </p:cNvSpPr>
          <p:nvPr>
            <p:ph type="body" idx="1"/>
          </p:nvPr>
        </p:nvSpPr>
        <p:spPr>
          <a:xfrm>
            <a:off x="727656" y="1146248"/>
            <a:ext cx="7411792" cy="3026508"/>
          </a:xfrm>
        </p:spPr>
        <p:txBody>
          <a:bodyPr/>
          <a:lstStyle/>
          <a:p>
            <a:pPr algn="just">
              <a:lnSpc>
                <a:spcPct val="150000"/>
              </a:lnSpc>
            </a:pPr>
            <a:r>
              <a:rPr lang="en-GB" dirty="0">
                <a:latin typeface="Times New Roman" pitchFamily="18" charset="0"/>
                <a:cs typeface="Times New Roman" pitchFamily="18" charset="0"/>
              </a:rPr>
              <a:t>Smartphones with good cameras and fast internet have made it easy to create and share videos online. At the same time, new computer technology has allowed for the creation of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—videos that are altered using advanced techniques like Generative Adversarial Networks (GANs) and </a:t>
            </a:r>
            <a:r>
              <a:rPr lang="en-GB" dirty="0" err="1">
                <a:latin typeface="Times New Roman" pitchFamily="18" charset="0"/>
                <a:cs typeface="Times New Roman" pitchFamily="18" charset="0"/>
              </a:rPr>
              <a:t>autoencoders</a:t>
            </a:r>
            <a:r>
              <a:rPr lang="en-GB" dirty="0">
                <a:latin typeface="Times New Roman" pitchFamily="18" charset="0"/>
                <a:cs typeface="Times New Roman" pitchFamily="18" charset="0"/>
              </a:rPr>
              <a:t>. These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 can spread false information on social media and cause serious problems for society. To address this issue, our project aims to develop a strong computer program that can find and sort </a:t>
            </a:r>
            <a:r>
              <a:rPr lang="en-GB" dirty="0" err="1">
                <a:latin typeface="Times New Roman" pitchFamily="18" charset="0"/>
                <a:cs typeface="Times New Roman" pitchFamily="18" charset="0"/>
              </a:rPr>
              <a:t>deepfake</a:t>
            </a:r>
            <a:r>
              <a:rPr lang="en-GB" dirty="0">
                <a:latin typeface="Times New Roman" pitchFamily="18" charset="0"/>
                <a:cs typeface="Times New Roman" pitchFamily="18" charset="0"/>
              </a:rPr>
              <a:t> videos and pictures, focusing on changes to people's faces. We'll use different sets of data that include both real and fake media to train our program. Our method looks closely at how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 are made, particularly focusing on the way GANs work. By </a:t>
            </a:r>
            <a:r>
              <a:rPr lang="en-GB" dirty="0" err="1">
                <a:latin typeface="Times New Roman" pitchFamily="18" charset="0"/>
                <a:cs typeface="Times New Roman" pitchFamily="18" charset="0"/>
              </a:rPr>
              <a:t>analyzing</a:t>
            </a:r>
            <a:r>
              <a:rPr lang="en-GB" dirty="0">
                <a:latin typeface="Times New Roman" pitchFamily="18" charset="0"/>
                <a:cs typeface="Times New Roman" pitchFamily="18" charset="0"/>
              </a:rPr>
              <a:t> small differences between real and fake images, our program can spot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 We'll also use techniques like adjusting learning rates and stopping early to improve our program's accuracy. Our goal is to stop the spread of </a:t>
            </a:r>
            <a:r>
              <a:rPr lang="en-GB" dirty="0" err="1">
                <a:latin typeface="Times New Roman" pitchFamily="18" charset="0"/>
                <a:cs typeface="Times New Roman" pitchFamily="18" charset="0"/>
              </a:rPr>
              <a:t>deepfake</a:t>
            </a:r>
            <a:r>
              <a:rPr lang="en-GB" dirty="0">
                <a:latin typeface="Times New Roman" pitchFamily="18" charset="0"/>
                <a:cs typeface="Times New Roman" pitchFamily="18" charset="0"/>
              </a:rPr>
              <a:t> media and protect the truth online.</a:t>
            </a:r>
            <a:endParaRPr lang="en-IN"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p:nvPr/>
        </p:nvPicPr>
        <p:blipFill>
          <a:blip r:embed="rId2" cstate="print"/>
          <a:stretch>
            <a:fillRect/>
          </a:stretch>
        </p:blipFill>
        <p:spPr>
          <a:xfrm>
            <a:off x="403820" y="520943"/>
            <a:ext cx="7076940" cy="2957754"/>
          </a:xfrm>
          <a:prstGeom prst="rect">
            <a:avLst/>
          </a:prstGeom>
        </p:spPr>
      </p:pic>
      <p:sp>
        <p:nvSpPr>
          <p:cNvPr id="8" name="TextBox 7"/>
          <p:cNvSpPr txBox="1"/>
          <p:nvPr/>
        </p:nvSpPr>
        <p:spPr>
          <a:xfrm>
            <a:off x="1225501" y="3763540"/>
            <a:ext cx="5433578" cy="461665"/>
          </a:xfrm>
          <a:prstGeom prst="rect">
            <a:avLst/>
          </a:prstGeom>
          <a:noFill/>
        </p:spPr>
        <p:txBody>
          <a:bodyPr wrap="square" rtlCol="0">
            <a:spAutoFit/>
          </a:bodyPr>
          <a:lstStyle/>
          <a:p>
            <a:pPr marL="171450" indent="-171450" algn="just">
              <a:buFont typeface="Wingdings" pitchFamily="2" charset="2"/>
              <a:buChar char="q"/>
            </a:pPr>
            <a:r>
              <a:rPr lang="en-IN" sz="1200" b="1" dirty="0">
                <a:latin typeface="Times New Roman" pitchFamily="18" charset="0"/>
                <a:cs typeface="Times New Roman" pitchFamily="18" charset="0"/>
              </a:rPr>
              <a:t>Samples from the </a:t>
            </a:r>
            <a:r>
              <a:rPr lang="en-IN" sz="1200" b="1" dirty="0" err="1">
                <a:latin typeface="Times New Roman" pitchFamily="18" charset="0"/>
                <a:cs typeface="Times New Roman" pitchFamily="18" charset="0"/>
              </a:rPr>
              <a:t>FaceForensics</a:t>
            </a:r>
            <a:r>
              <a:rPr lang="en-IN" sz="1200" b="1" dirty="0">
                <a:latin typeface="Times New Roman" pitchFamily="18" charset="0"/>
                <a:cs typeface="Times New Roman" pitchFamily="18" charset="0"/>
              </a:rPr>
              <a:t>++ dataset depicting both unaltered and manipulated facial images.</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258288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A67F69A-E606-474D-AB0C-E8B5F55188F1}"/>
              </a:ext>
            </a:extLst>
          </p:cNvPr>
          <p:cNvSpPr txBox="1"/>
          <p:nvPr/>
        </p:nvSpPr>
        <p:spPr>
          <a:xfrm>
            <a:off x="186744" y="786732"/>
            <a:ext cx="8746435" cy="423193"/>
          </a:xfrm>
          <a:prstGeom prst="rect">
            <a:avLst/>
          </a:prstGeom>
          <a:noFill/>
        </p:spPr>
        <p:txBody>
          <a:bodyPr wrap="square" lIns="68580" tIns="34290" rIns="68580" bIns="34290" rtlCol="0">
            <a:spAutoFit/>
          </a:bodyPr>
          <a:lstStyle/>
          <a:p>
            <a:pPr marL="342900" indent="-342900" algn="ctr">
              <a:buFont typeface="Wingdings" panose="05000000000000000000" pitchFamily="2" charset="2"/>
              <a:buChar char="q"/>
            </a:pPr>
            <a:r>
              <a:rPr lang="en-US" sz="2300" b="1" dirty="0">
                <a:latin typeface="Times New Roman" panose="02020603050405020304" pitchFamily="18" charset="0"/>
                <a:cs typeface="Times New Roman" panose="02020603050405020304" pitchFamily="18" charset="0"/>
              </a:rPr>
              <a:t>How Deep Fakes Are Created ?</a:t>
            </a:r>
          </a:p>
        </p:txBody>
      </p:sp>
      <p:sp>
        <p:nvSpPr>
          <p:cNvPr id="4" name="Rectangle 3">
            <a:extLst>
              <a:ext uri="{FF2B5EF4-FFF2-40B4-BE49-F238E27FC236}">
                <a16:creationId xmlns="" xmlns:a16="http://schemas.microsoft.com/office/drawing/2014/main" id="{692E2E90-8E13-4319-A28C-FE57C2C237A9}"/>
              </a:ext>
            </a:extLst>
          </p:cNvPr>
          <p:cNvSpPr/>
          <p:nvPr/>
        </p:nvSpPr>
        <p:spPr>
          <a:xfrm>
            <a:off x="5963503" y="1588376"/>
            <a:ext cx="3275276" cy="2269852"/>
          </a:xfrm>
          <a:prstGeom prst="rect">
            <a:avLst/>
          </a:prstGeom>
        </p:spPr>
        <p:txBody>
          <a:bodyPr wrap="square" lIns="68580" tIns="34290" rIns="68580" bIns="34290">
            <a:spAutoFit/>
          </a:bodyPr>
          <a:lstStyle/>
          <a:p>
            <a:r>
              <a:rPr lang="en-US" sz="2100" b="1" dirty="0">
                <a:latin typeface="Times New Roman" panose="02020603050405020304" pitchFamily="18" charset="0"/>
                <a:cs typeface="Times New Roman" panose="02020603050405020304" pitchFamily="18" charset="0"/>
              </a:rPr>
              <a:t>Tools for deep fake creation</a:t>
            </a:r>
            <a:r>
              <a:rPr lang="en-US" sz="2100" b="1" dirty="0" smtClean="0">
                <a:latin typeface="Times New Roman" panose="02020603050405020304" pitchFamily="18" charset="0"/>
                <a:cs typeface="Times New Roman" panose="02020603050405020304" pitchFamily="18" charset="0"/>
              </a:rPr>
              <a:t>.</a:t>
            </a:r>
          </a:p>
          <a:p>
            <a:pPr marL="342900" indent="-342900">
              <a:buFont typeface="Wingdings" pitchFamily="2" charset="2"/>
              <a:buChar char="ü"/>
            </a:pPr>
            <a:r>
              <a:rPr lang="en-US" sz="1600" dirty="0" err="1" smtClean="0">
                <a:latin typeface="Times New Roman" panose="02020603050405020304" pitchFamily="18" charset="0"/>
                <a:cs typeface="Times New Roman" panose="02020603050405020304" pitchFamily="18" charset="0"/>
              </a:rPr>
              <a:t>Faceswap</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ü"/>
            </a:pPr>
            <a:r>
              <a:rPr lang="en-US" sz="1600" dirty="0" err="1">
                <a:latin typeface="Times New Roman" panose="02020603050405020304" pitchFamily="18" charset="0"/>
                <a:cs typeface="Times New Roman" panose="02020603050405020304" pitchFamily="18" charset="0"/>
              </a:rPr>
              <a:t>Faceit</a:t>
            </a:r>
            <a:endParaRPr lang="en-US"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ü"/>
            </a:pPr>
            <a:r>
              <a:rPr lang="en-US" sz="1600" dirty="0" err="1">
                <a:latin typeface="Times New Roman" panose="02020603050405020304" pitchFamily="18" charset="0"/>
                <a:cs typeface="Times New Roman" panose="02020603050405020304" pitchFamily="18" charset="0"/>
              </a:rPr>
              <a:t>DeepFaceLab</a:t>
            </a:r>
            <a:endParaRPr lang="en-US" sz="1600" dirty="0">
              <a:latin typeface="Times New Roman" panose="02020603050405020304" pitchFamily="18" charset="0"/>
              <a:cs typeface="Times New Roman" panose="02020603050405020304" pitchFamily="18" charset="0"/>
            </a:endParaRPr>
          </a:p>
          <a:p>
            <a:pPr marL="342900" indent="-342900">
              <a:buFont typeface="Wingdings" pitchFamily="2" charset="2"/>
              <a:buChar char="ü"/>
            </a:pPr>
            <a:r>
              <a:rPr lang="en-US" sz="1600" dirty="0" err="1">
                <a:latin typeface="Times New Roman" panose="02020603050405020304" pitchFamily="18" charset="0"/>
                <a:cs typeface="Times New Roman" panose="02020603050405020304" pitchFamily="18" charset="0"/>
              </a:rPr>
              <a:t>DeepfakeCapsuleGAN</a:t>
            </a:r>
            <a:r>
              <a:rPr lang="en-US" sz="1600" dirty="0">
                <a:latin typeface="Times New Roman" panose="02020603050405020304" pitchFamily="18" charset="0"/>
                <a:cs typeface="Times New Roman" panose="02020603050405020304" pitchFamily="18" charset="0"/>
              </a:rPr>
              <a:t> </a:t>
            </a:r>
          </a:p>
          <a:p>
            <a:pPr marL="342900" indent="-342900">
              <a:buFont typeface="Wingdings" pitchFamily="2" charset="2"/>
              <a:buChar char="ü"/>
            </a:pPr>
            <a:r>
              <a:rPr lang="en-US" sz="1600" dirty="0">
                <a:latin typeface="Times New Roman" panose="02020603050405020304" pitchFamily="18" charset="0"/>
                <a:cs typeface="Times New Roman" panose="02020603050405020304" pitchFamily="18" charset="0"/>
              </a:rPr>
              <a:t>Large resolution </a:t>
            </a:r>
            <a:r>
              <a:rPr lang="en-US" sz="1600" dirty="0" err="1">
                <a:latin typeface="Times New Roman" panose="02020603050405020304" pitchFamily="18" charset="0"/>
                <a:cs typeface="Times New Roman" panose="02020603050405020304" pitchFamily="18" charset="0"/>
              </a:rPr>
              <a:t>facemasked</a:t>
            </a:r>
            <a:r>
              <a:rPr lang="en-US" sz="1600" dirty="0">
                <a:latin typeface="Times New Roman" panose="02020603050405020304" pitchFamily="18" charset="0"/>
                <a:cs typeface="Times New Roman" panose="02020603050405020304" pitchFamily="18" charset="0"/>
              </a:rPr>
              <a:t> </a:t>
            </a:r>
          </a:p>
          <a:p>
            <a:endParaRPr lang="en-IN" sz="21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3C060C4D-C76B-4A88-A26F-AA695712B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42" y="1790164"/>
            <a:ext cx="5376819" cy="3046504"/>
          </a:xfrm>
          <a:prstGeom prst="rect">
            <a:avLst/>
          </a:prstGeom>
        </p:spPr>
      </p:pic>
    </p:spTree>
    <p:extLst>
      <p:ext uri="{BB962C8B-B14F-4D97-AF65-F5344CB8AC3E}">
        <p14:creationId xmlns:p14="http://schemas.microsoft.com/office/powerpoint/2010/main" val="411027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600" b="1" dirty="0" smtClean="0">
                <a:latin typeface="Times New Roman" pitchFamily="18" charset="0"/>
                <a:cs typeface="Times New Roman" pitchFamily="18" charset="0"/>
              </a:rPr>
              <a:t>EXISTING SYSTEM:</a:t>
            </a:r>
            <a:endParaRPr lang="en-US" sz="1600" dirty="0">
              <a:latin typeface="Times New Roman" pitchFamily="18" charset="0"/>
              <a:cs typeface="Times New Roman" pitchFamily="18" charset="0"/>
            </a:endParaRPr>
          </a:p>
        </p:txBody>
      </p:sp>
      <p:sp>
        <p:nvSpPr>
          <p:cNvPr id="8" name="Text Placeholder 7"/>
          <p:cNvSpPr>
            <a:spLocks noGrp="1"/>
          </p:cNvSpPr>
          <p:nvPr>
            <p:ph type="body" idx="1"/>
          </p:nvPr>
        </p:nvSpPr>
        <p:spPr>
          <a:xfrm>
            <a:off x="708338" y="987035"/>
            <a:ext cx="7197337" cy="2009077"/>
          </a:xfrm>
        </p:spPr>
        <p:txBody>
          <a:bodyPr/>
          <a:lstStyle/>
          <a:p>
            <a:pPr algn="just">
              <a:lnSpc>
                <a:spcPct val="150000"/>
              </a:lnSpc>
            </a:pPr>
            <a:r>
              <a:rPr lang="en-GB" dirty="0" err="1">
                <a:latin typeface="Times New Roman" pitchFamily="18" charset="0"/>
                <a:cs typeface="Times New Roman" pitchFamily="18" charset="0"/>
              </a:rPr>
              <a:t>Deepfake</a:t>
            </a:r>
            <a:r>
              <a:rPr lang="en-GB" dirty="0">
                <a:latin typeface="Times New Roman" pitchFamily="18" charset="0"/>
                <a:cs typeface="Times New Roman" pitchFamily="18" charset="0"/>
              </a:rPr>
              <a:t> videos are causing big problems for important values like democracy and fairness. People are working hard to find ways to stop them. One method uses a special computer program called a Convolutional Neural Network (CNN) to spot fake parts of faces in videos. Another idea focuses on looking for eye blinking, which is hard to fake in videos made by computers. Some researchers are using capsule networks to find fake images and videos in different situations. They're trying to improve their methods to work well in real-life situations without mistakes. There are also methods that use biological signals to detect fake videos, but they have some challenges to overcome.</a:t>
            </a:r>
            <a:endParaRPr lang="en-US" dirty="0">
              <a:latin typeface="Times New Roman" pitchFamily="18" charset="0"/>
              <a:cs typeface="Times New Roman" pitchFamily="18" charset="0"/>
            </a:endParaRPr>
          </a:p>
        </p:txBody>
      </p:sp>
      <p:sp>
        <p:nvSpPr>
          <p:cNvPr id="9" name="TextBox 8"/>
          <p:cNvSpPr txBox="1"/>
          <p:nvPr/>
        </p:nvSpPr>
        <p:spPr>
          <a:xfrm>
            <a:off x="1820996" y="3396179"/>
            <a:ext cx="1351652" cy="307777"/>
          </a:xfrm>
          <a:prstGeom prst="rect">
            <a:avLst/>
          </a:prstGeom>
          <a:noFill/>
        </p:spPr>
        <p:txBody>
          <a:bodyPr wrap="none" rtlCol="0">
            <a:spAutoFit/>
          </a:bodyPr>
          <a:lstStyle/>
          <a:p>
            <a:r>
              <a:rPr lang="en-GB"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10" name="TextBox 9"/>
          <p:cNvSpPr txBox="1"/>
          <p:nvPr/>
        </p:nvSpPr>
        <p:spPr>
          <a:xfrm>
            <a:off x="2297199" y="3782822"/>
            <a:ext cx="5408853" cy="923330"/>
          </a:xfrm>
          <a:prstGeom prst="rect">
            <a:avLst/>
          </a:prstGeom>
          <a:noFill/>
        </p:spPr>
        <p:txBody>
          <a:bodyPr wrap="none" rtlCol="0">
            <a:spAutoFit/>
          </a:bodyPr>
          <a:lstStyle/>
          <a:p>
            <a:pPr marL="171450" indent="-171450" algn="just">
              <a:lnSpc>
                <a:spcPct val="150000"/>
              </a:lnSpc>
              <a:buFont typeface="Arial" pitchFamily="34" charset="0"/>
              <a:buChar char="•"/>
            </a:pPr>
            <a:r>
              <a:rPr lang="en-GB" sz="1200" dirty="0">
                <a:latin typeface="Times New Roman" pitchFamily="18" charset="0"/>
                <a:cs typeface="Times New Roman" pitchFamily="18" charset="0"/>
              </a:rPr>
              <a:t>High computational requirements, demanding powerful hardware for training.</a:t>
            </a:r>
          </a:p>
          <a:p>
            <a:pPr marL="171450" indent="-171450" algn="just">
              <a:lnSpc>
                <a:spcPct val="150000"/>
              </a:lnSpc>
              <a:buFont typeface="Arial" pitchFamily="34" charset="0"/>
              <a:buChar char="•"/>
            </a:pPr>
            <a:r>
              <a:rPr lang="en-GB" sz="1200" dirty="0">
                <a:latin typeface="Times New Roman" pitchFamily="18" charset="0"/>
                <a:cs typeface="Times New Roman" pitchFamily="18" charset="0"/>
              </a:rPr>
              <a:t>Vulnerable to adversarial attacks, compromising model robustness and reliability.</a:t>
            </a:r>
          </a:p>
          <a:p>
            <a:pPr marL="171450" indent="-171450" algn="just">
              <a:lnSpc>
                <a:spcPct val="150000"/>
              </a:lnSpc>
              <a:buFont typeface="Arial" pitchFamily="34" charset="0"/>
              <a:buChar char="•"/>
            </a:pPr>
            <a:r>
              <a:rPr lang="en-GB" sz="1200" dirty="0">
                <a:latin typeface="Times New Roman" pitchFamily="18" charset="0"/>
                <a:cs typeface="Times New Roman" pitchFamily="18" charset="0"/>
              </a:rPr>
              <a:t>Limited interpretability, making it challenging to understand model decisions.</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383461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800" b="1" dirty="0">
                <a:latin typeface="Times New Roman" pitchFamily="18" charset="0"/>
                <a:cs typeface="Times New Roman" pitchFamily="18" charset="0"/>
              </a:rPr>
              <a:t>PROPOSED </a:t>
            </a:r>
            <a:r>
              <a:rPr lang="en-US" sz="1800" b="1" dirty="0" smtClean="0">
                <a:latin typeface="Times New Roman" pitchFamily="18" charset="0"/>
                <a:cs typeface="Times New Roman" pitchFamily="18" charset="0"/>
              </a:rPr>
              <a:t>SYSTEM:</a:t>
            </a:r>
            <a:endParaRPr lang="en-US" sz="1800" dirty="0">
              <a:latin typeface="Times New Roman" pitchFamily="18" charset="0"/>
              <a:cs typeface="Times New Roman" pitchFamily="18" charset="0"/>
            </a:endParaRPr>
          </a:p>
        </p:txBody>
      </p:sp>
      <p:sp>
        <p:nvSpPr>
          <p:cNvPr id="8" name="Text Placeholder 7"/>
          <p:cNvSpPr>
            <a:spLocks noGrp="1"/>
          </p:cNvSpPr>
          <p:nvPr>
            <p:ph type="body" idx="1"/>
          </p:nvPr>
        </p:nvSpPr>
        <p:spPr>
          <a:xfrm>
            <a:off x="701898" y="998142"/>
            <a:ext cx="7321641" cy="2202260"/>
          </a:xfrm>
        </p:spPr>
        <p:txBody>
          <a:bodyPr/>
          <a:lstStyle/>
          <a:p>
            <a:pPr algn="just">
              <a:lnSpc>
                <a:spcPct val="150000"/>
              </a:lnSpc>
            </a:pPr>
            <a:r>
              <a:rPr lang="en-GB" dirty="0">
                <a:latin typeface="Times New Roman" pitchFamily="18" charset="0"/>
                <a:cs typeface="Times New Roman" pitchFamily="18" charset="0"/>
              </a:rPr>
              <a:t>Many tools make </a:t>
            </a:r>
            <a:r>
              <a:rPr lang="en-GB" dirty="0" err="1">
                <a:latin typeface="Times New Roman" pitchFamily="18" charset="0"/>
                <a:cs typeface="Times New Roman" pitchFamily="18" charset="0"/>
              </a:rPr>
              <a:t>deepfake</a:t>
            </a:r>
            <a:r>
              <a:rPr lang="en-GB" dirty="0">
                <a:latin typeface="Times New Roman" pitchFamily="18" charset="0"/>
                <a:cs typeface="Times New Roman" pitchFamily="18" charset="0"/>
              </a:rPr>
              <a:t> (DF) content, but reliable detection tools are rare. This new approach aims to detect DF in both images and videos, which is a big step in stopping fake content online. It plans to make a simple website where people can upload images and videos to check if they're fake or real. If successful, it could become a browser add-on for finding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 automatically. Big apps like Facebook and </a:t>
            </a:r>
            <a:r>
              <a:rPr lang="en-GB" dirty="0" err="1">
                <a:latin typeface="Times New Roman" pitchFamily="18" charset="0"/>
                <a:cs typeface="Times New Roman" pitchFamily="18" charset="0"/>
              </a:rPr>
              <a:t>WhatsApp</a:t>
            </a:r>
            <a:r>
              <a:rPr lang="en-GB" dirty="0">
                <a:latin typeface="Times New Roman" pitchFamily="18" charset="0"/>
                <a:cs typeface="Times New Roman" pitchFamily="18" charset="0"/>
              </a:rPr>
              <a:t> might even use this technology to help their users. We want to see if people like using it and if it works well in terms of security, accuracy, reliability, and ease of use. The focus is on three types of </a:t>
            </a:r>
            <a:r>
              <a:rPr lang="en-GB" dirty="0" err="1">
                <a:latin typeface="Times New Roman" pitchFamily="18" charset="0"/>
                <a:cs typeface="Times New Roman" pitchFamily="18" charset="0"/>
              </a:rPr>
              <a:t>deepfakes</a:t>
            </a:r>
            <a:r>
              <a:rPr lang="en-GB" dirty="0">
                <a:latin typeface="Times New Roman" pitchFamily="18" charset="0"/>
                <a:cs typeface="Times New Roman" pitchFamily="18" charset="0"/>
              </a:rPr>
              <a:t>: replacement, retrenchment, and interpersonal.</a:t>
            </a:r>
            <a:endParaRPr lang="en-US" dirty="0">
              <a:latin typeface="Times New Roman" pitchFamily="18" charset="0"/>
              <a:cs typeface="Times New Roman" pitchFamily="18" charset="0"/>
            </a:endParaRPr>
          </a:p>
        </p:txBody>
      </p:sp>
      <p:sp>
        <p:nvSpPr>
          <p:cNvPr id="9" name="TextBox 8"/>
          <p:cNvSpPr txBox="1"/>
          <p:nvPr/>
        </p:nvSpPr>
        <p:spPr>
          <a:xfrm>
            <a:off x="1893193" y="3306880"/>
            <a:ext cx="1141659" cy="307777"/>
          </a:xfrm>
          <a:prstGeom prst="rect">
            <a:avLst/>
          </a:prstGeom>
          <a:noFill/>
        </p:spPr>
        <p:txBody>
          <a:bodyPr wrap="none" rtlCol="0">
            <a:spAutoFit/>
          </a:bodyPr>
          <a:lstStyle/>
          <a:p>
            <a:r>
              <a:rPr lang="en-GB"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10" name="TextBox 9"/>
          <p:cNvSpPr txBox="1"/>
          <p:nvPr/>
        </p:nvSpPr>
        <p:spPr>
          <a:xfrm>
            <a:off x="2193567" y="3614657"/>
            <a:ext cx="5707622" cy="1477328"/>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a:latin typeface="Times New Roman" pitchFamily="18" charset="0"/>
                <a:cs typeface="Times New Roman" pitchFamily="18" charset="0"/>
              </a:rPr>
              <a:t>New techniques effectively detect </a:t>
            </a:r>
            <a:r>
              <a:rPr lang="en-US" sz="1200" dirty="0" err="1">
                <a:latin typeface="Times New Roman" pitchFamily="18" charset="0"/>
                <a:cs typeface="Times New Roman" pitchFamily="18" charset="0"/>
              </a:rPr>
              <a:t>deepfakes</a:t>
            </a:r>
            <a:r>
              <a:rPr lang="en-US" sz="1200" dirty="0">
                <a:latin typeface="Times New Roman" pitchFamily="18" charset="0"/>
                <a:cs typeface="Times New Roman" pitchFamily="18" charset="0"/>
              </a:rPr>
              <a:t> in both images and videos.</a:t>
            </a:r>
          </a:p>
          <a:p>
            <a:pPr marL="171450" indent="-171450" algn="just">
              <a:lnSpc>
                <a:spcPct val="150000"/>
              </a:lnSpc>
              <a:buFont typeface="Arial" pitchFamily="34" charset="0"/>
              <a:buChar char="•"/>
            </a:pPr>
            <a:r>
              <a:rPr lang="en-US" sz="1200" dirty="0">
                <a:latin typeface="Times New Roman" pitchFamily="18" charset="0"/>
                <a:cs typeface="Times New Roman" pitchFamily="18" charset="0"/>
              </a:rPr>
              <a:t>Provides comprehensive coverage against various forms of digital manipulation.</a:t>
            </a:r>
          </a:p>
          <a:p>
            <a:pPr marL="171450" indent="-171450" algn="just">
              <a:lnSpc>
                <a:spcPct val="150000"/>
              </a:lnSpc>
              <a:buFont typeface="Arial" pitchFamily="34" charset="0"/>
              <a:buChar char="•"/>
            </a:pPr>
            <a:r>
              <a:rPr lang="en-US" sz="1200" dirty="0">
                <a:latin typeface="Times New Roman" pitchFamily="18" charset="0"/>
                <a:cs typeface="Times New Roman" pitchFamily="18" charset="0"/>
              </a:rPr>
              <a:t>Strengthens defense against evolving </a:t>
            </a:r>
            <a:r>
              <a:rPr lang="en-US" sz="1200" dirty="0" err="1">
                <a:latin typeface="Times New Roman" pitchFamily="18" charset="0"/>
                <a:cs typeface="Times New Roman" pitchFamily="18" charset="0"/>
              </a:rPr>
              <a:t>deepfake</a:t>
            </a:r>
            <a:r>
              <a:rPr lang="en-US" sz="1200" dirty="0">
                <a:latin typeface="Times New Roman" pitchFamily="18" charset="0"/>
                <a:cs typeface="Times New Roman" pitchFamily="18" charset="0"/>
              </a:rPr>
              <a:t> methods in multimedia content.</a:t>
            </a:r>
          </a:p>
          <a:p>
            <a:pPr marL="171450" indent="-171450" algn="just">
              <a:lnSpc>
                <a:spcPct val="150000"/>
              </a:lnSpc>
              <a:buFont typeface="Arial" pitchFamily="34" charset="0"/>
              <a:buChar char="•"/>
            </a:pPr>
            <a:r>
              <a:rPr lang="en-US" sz="1200" dirty="0">
                <a:latin typeface="Times New Roman" pitchFamily="18" charset="0"/>
                <a:cs typeface="Times New Roman" pitchFamily="18" charset="0"/>
              </a:rPr>
              <a:t>Offers versatility in identifying deceptive media across different online platforms.</a:t>
            </a:r>
          </a:p>
          <a:p>
            <a:pPr marL="171450" indent="-171450" algn="just">
              <a:lnSpc>
                <a:spcPct val="150000"/>
              </a:lnSpc>
              <a:buFont typeface="Arial" pitchFamily="34" charset="0"/>
              <a:buChar char="•"/>
            </a:pP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173247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11" y="869324"/>
            <a:ext cx="6910716" cy="3837904"/>
          </a:xfrm>
          <a:prstGeom prst="rect">
            <a:avLst/>
          </a:prstGeom>
        </p:spPr>
      </p:pic>
      <p:sp>
        <p:nvSpPr>
          <p:cNvPr id="2" name="TextBox 1"/>
          <p:cNvSpPr txBox="1"/>
          <p:nvPr/>
        </p:nvSpPr>
        <p:spPr>
          <a:xfrm>
            <a:off x="381302" y="344510"/>
            <a:ext cx="3153427" cy="646331"/>
          </a:xfrm>
          <a:prstGeom prst="rect">
            <a:avLst/>
          </a:prstGeom>
          <a:noFill/>
        </p:spPr>
        <p:txBody>
          <a:bodyPr wrap="none" rtlCol="0">
            <a:spAutoFit/>
          </a:bodyPr>
          <a:lstStyle/>
          <a:p>
            <a:r>
              <a:rPr lang="en-IN" sz="1800" b="1" dirty="0" smtClean="0">
                <a:latin typeface="Times New Roman" panose="02020603050405020304" pitchFamily="18" charset="0"/>
                <a:cs typeface="Times New Roman" panose="02020603050405020304" pitchFamily="18" charset="0"/>
              </a:rPr>
              <a:t>SYSTEM ARCHITECTURE:</a:t>
            </a:r>
          </a:p>
          <a:p>
            <a:endParaRPr lang="en-US" sz="1800" b="1" dirty="0"/>
          </a:p>
        </p:txBody>
      </p:sp>
    </p:spTree>
    <p:extLst>
      <p:ext uri="{BB962C8B-B14F-4D97-AF65-F5344CB8AC3E}">
        <p14:creationId xmlns:p14="http://schemas.microsoft.com/office/powerpoint/2010/main" val="330425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1163</Words>
  <Application>Microsoft Office PowerPoint</Application>
  <PresentationFormat>On-screen Show (16:9)</PresentationFormat>
  <Paragraphs>98</Paragraphs>
  <Slides>21</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Montserrat ExtraBold</vt:lpstr>
      <vt:lpstr>Calibri</vt:lpstr>
      <vt:lpstr>Wingdings</vt:lpstr>
      <vt:lpstr>Lato</vt:lpstr>
      <vt:lpstr>Montserrat Black</vt:lpstr>
      <vt:lpstr>Montserrat</vt:lpstr>
      <vt:lpstr>Staatliches</vt:lpstr>
      <vt:lpstr>Open Sans Condensed Light</vt:lpstr>
      <vt:lpstr>Times New Roman</vt:lpstr>
      <vt:lpstr>Roboto Condensed Light</vt:lpstr>
      <vt:lpstr>Freesia Pitch Deck by Slidesgo</vt:lpstr>
      <vt:lpstr>REVEALING AND CLASSIFICATION OF  DEEP FAKE IMAGES WITH VIDEOS USING CUSTOMIZED DEEP LEARNING MODELS  </vt:lpstr>
      <vt:lpstr>ABSTRACT:</vt:lpstr>
      <vt:lpstr>PowerPoint Presentation</vt:lpstr>
      <vt:lpstr>INTRODUCTION: </vt:lpstr>
      <vt:lpstr>PowerPoint Presentation</vt:lpstr>
      <vt:lpstr>PowerPoint Presentation</vt:lpstr>
      <vt:lpstr>EXISTING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REQUIREMENTS: </vt:lpstr>
      <vt:lpstr>RESULTS:</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KARPAGAM GJUJ</dc:creator>
  <cp:lastModifiedBy>HP GAMING</cp:lastModifiedBy>
  <cp:revision>97</cp:revision>
  <dcterms:modified xsi:type="dcterms:W3CDTF">2024-03-23T08:58:34Z</dcterms:modified>
</cp:coreProperties>
</file>